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8"/>
  </p:notesMasterIdLst>
  <p:handoutMasterIdLst>
    <p:handoutMasterId r:id="rId29"/>
  </p:handoutMasterIdLst>
  <p:sldIdLst>
    <p:sldId id="842" r:id="rId2"/>
    <p:sldId id="817" r:id="rId3"/>
    <p:sldId id="818" r:id="rId4"/>
    <p:sldId id="819" r:id="rId5"/>
    <p:sldId id="820" r:id="rId6"/>
    <p:sldId id="821" r:id="rId7"/>
    <p:sldId id="822" r:id="rId8"/>
    <p:sldId id="823" r:id="rId9"/>
    <p:sldId id="824" r:id="rId10"/>
    <p:sldId id="825" r:id="rId11"/>
    <p:sldId id="826" r:id="rId12"/>
    <p:sldId id="827" r:id="rId13"/>
    <p:sldId id="828" r:id="rId14"/>
    <p:sldId id="829" r:id="rId15"/>
    <p:sldId id="830" r:id="rId16"/>
    <p:sldId id="831" r:id="rId17"/>
    <p:sldId id="832" r:id="rId18"/>
    <p:sldId id="833" r:id="rId19"/>
    <p:sldId id="834" r:id="rId20"/>
    <p:sldId id="835" r:id="rId21"/>
    <p:sldId id="836" r:id="rId22"/>
    <p:sldId id="837" r:id="rId23"/>
    <p:sldId id="838" r:id="rId24"/>
    <p:sldId id="839" r:id="rId25"/>
    <p:sldId id="840" r:id="rId26"/>
    <p:sldId id="84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5E28"/>
    <a:srgbClr val="046380"/>
    <a:srgbClr val="0B5D79"/>
    <a:srgbClr val="2D424A"/>
    <a:srgbClr val="1C1620"/>
    <a:srgbClr val="DBCC91"/>
    <a:srgbClr val="00399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86"/>
    <p:restoredTop sz="94909"/>
  </p:normalViewPr>
  <p:slideViewPr>
    <p:cSldViewPr snapToGrid="0" snapToObjects="1">
      <p:cViewPr varScale="1">
        <p:scale>
          <a:sx n="66" d="100"/>
          <a:sy n="66" d="100"/>
        </p:scale>
        <p:origin x="492" y="72"/>
      </p:cViewPr>
      <p:guideLst>
        <p:guide orient="horz" pos="2160"/>
        <p:guide pos="2880"/>
      </p:guideLst>
    </p:cSldViewPr>
  </p:slideViewPr>
  <p:outlineViewPr>
    <p:cViewPr>
      <p:scale>
        <a:sx n="33" d="100"/>
        <a:sy n="33" d="100"/>
      </p:scale>
      <p:origin x="0" y="-123304"/>
    </p:cViewPr>
  </p:outlineViewPr>
  <p:notesTextViewPr>
    <p:cViewPr>
      <p:scale>
        <a:sx n="100" d="100"/>
        <a:sy n="100" d="100"/>
      </p:scale>
      <p:origin x="0" y="0"/>
    </p:cViewPr>
  </p:notesTextViewPr>
  <p:notesViewPr>
    <p:cSldViewPr snapToGrid="0" snapToObjects="1">
      <p:cViewPr varScale="1">
        <p:scale>
          <a:sx n="128" d="100"/>
          <a:sy n="128" d="100"/>
        </p:scale>
        <p:origin x="2896"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83BC13-FADD-454E-B688-6114B2851EFB}" type="datetimeFigureOut">
              <a:rPr lang="en-US" smtClean="0"/>
              <a:t>1/21/2019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C1C084-220C-6F40-9A9D-12DE4E91F7B5}" type="slidenum">
              <a:rPr lang="en-US" smtClean="0"/>
              <a:t>‹#›</a:t>
            </a:fld>
            <a:endParaRPr lang="en-US"/>
          </a:p>
        </p:txBody>
      </p:sp>
    </p:spTree>
    <p:extLst>
      <p:ext uri="{BB962C8B-B14F-4D97-AF65-F5344CB8AC3E}">
        <p14:creationId xmlns:p14="http://schemas.microsoft.com/office/powerpoint/2010/main" val="1862218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FFB049-D028-3C48-8A13-5EC28D8772D8}" type="datetimeFigureOut">
              <a:rPr lang="en-US" smtClean="0"/>
              <a:t>1/21/2019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574161-7D74-B44E-9583-F73C37A93C8A}" type="slidenum">
              <a:rPr lang="en-US" smtClean="0"/>
              <a:t>‹#›</a:t>
            </a:fld>
            <a:endParaRPr lang="en-US"/>
          </a:p>
        </p:txBody>
      </p:sp>
    </p:spTree>
    <p:extLst>
      <p:ext uri="{BB962C8B-B14F-4D97-AF65-F5344CB8AC3E}">
        <p14:creationId xmlns:p14="http://schemas.microsoft.com/office/powerpoint/2010/main" val="4345730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574161-7D74-B44E-9583-F73C37A93C8A}" type="slidenum">
              <a:rPr lang="en-US" smtClean="0"/>
              <a:t>5</a:t>
            </a:fld>
            <a:endParaRPr lang="en-US"/>
          </a:p>
        </p:txBody>
      </p:sp>
    </p:spTree>
    <p:extLst>
      <p:ext uri="{BB962C8B-B14F-4D97-AF65-F5344CB8AC3E}">
        <p14:creationId xmlns:p14="http://schemas.microsoft.com/office/powerpoint/2010/main" val="4288055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574161-7D74-B44E-9583-F73C37A93C8A}" type="slidenum">
              <a:rPr lang="en-US" smtClean="0"/>
              <a:t>10</a:t>
            </a:fld>
            <a:endParaRPr lang="en-US"/>
          </a:p>
        </p:txBody>
      </p:sp>
    </p:spTree>
    <p:extLst>
      <p:ext uri="{BB962C8B-B14F-4D97-AF65-F5344CB8AC3E}">
        <p14:creationId xmlns:p14="http://schemas.microsoft.com/office/powerpoint/2010/main" val="99648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172AD2-266A-439A-948E-0BF504BBEC1C}" type="slidenum">
              <a:rPr lang="en-US"/>
              <a:pPr/>
              <a:t>11</a:t>
            </a:fld>
            <a:endParaRPr lang="en-US"/>
          </a:p>
        </p:txBody>
      </p:sp>
      <p:sp>
        <p:nvSpPr>
          <p:cNvPr id="32770" name="Rectangle 2"/>
          <p:cNvSpPr>
            <a:spLocks noGrp="1" noRot="1" noChangeAspect="1" noChangeArrowheads="1" noTextEdit="1"/>
          </p:cNvSpPr>
          <p:nvPr>
            <p:ph type="sldImg"/>
          </p:nvPr>
        </p:nvSpPr>
        <p:spPr>
          <a:xfrm>
            <a:off x="1146175" y="685800"/>
            <a:ext cx="4567238" cy="3427413"/>
          </a:xfrm>
          <a:ln/>
        </p:spPr>
      </p:sp>
      <p:sp>
        <p:nvSpPr>
          <p:cNvPr id="32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110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574161-7D74-B44E-9583-F73C37A93C8A}" type="slidenum">
              <a:rPr lang="en-US" smtClean="0"/>
              <a:t>17</a:t>
            </a:fld>
            <a:endParaRPr lang="en-US"/>
          </a:p>
        </p:txBody>
      </p:sp>
    </p:spTree>
    <p:extLst>
      <p:ext uri="{BB962C8B-B14F-4D97-AF65-F5344CB8AC3E}">
        <p14:creationId xmlns:p14="http://schemas.microsoft.com/office/powerpoint/2010/main" val="2244713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1/21/2019</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grpSp>
        <p:nvGrpSpPr>
          <p:cNvPr id="8" name="Group 7"/>
          <p:cNvGrpSpPr/>
          <p:nvPr userDrawn="1"/>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9ABF7639-8906-4D2A-9010-BE84697C0FEB}" type="slidenum">
              <a:rPr lang="en-US"/>
              <a:pPr/>
              <a:t>‹#›</a:t>
            </a:fld>
            <a:endParaRPr lang="en-US"/>
          </a:p>
        </p:txBody>
      </p:sp>
    </p:spTree>
    <p:extLst>
      <p:ext uri="{BB962C8B-B14F-4D97-AF65-F5344CB8AC3E}">
        <p14:creationId xmlns:p14="http://schemas.microsoft.com/office/powerpoint/2010/main" val="3918082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1FAA71B2-11FD-4C81-9DC3-999CD4549D9C}" type="slidenum">
              <a:rPr lang="en-US"/>
              <a:pPr/>
              <a:t>‹#›</a:t>
            </a:fld>
            <a:endParaRPr lang="en-US"/>
          </a:p>
        </p:txBody>
      </p:sp>
    </p:spTree>
    <p:extLst>
      <p:ext uri="{BB962C8B-B14F-4D97-AF65-F5344CB8AC3E}">
        <p14:creationId xmlns:p14="http://schemas.microsoft.com/office/powerpoint/2010/main" val="2366380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587A2AA-EC21-4CD4-92CA-691382A4933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8125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D53B21E0-A804-C847-9F36-A71E76BEC786}" type="datetimeFigureOut">
              <a:rPr lang="en-US" smtClean="0"/>
              <a:t>1/21/2019</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4E737E-6C6B-534D-B70B-2CFEFFD6CE6D}" type="slidenum">
              <a:rPr lang="en-US" smtClean="0"/>
              <a:t>‹#›</a:t>
            </a:fld>
            <a:endParaRPr lang="en-US"/>
          </a:p>
        </p:txBody>
      </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3B21E0-A804-C847-9F36-A71E76BEC786}"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3B21E0-A804-C847-9F36-A71E76BEC786}"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E737E-6C6B-534D-B70B-2CFEFFD6CE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53B21E0-A804-C847-9F36-A71E76BEC786}"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3B21E0-A804-C847-9F36-A71E76BEC786}"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3B21E0-A804-C847-9F36-A71E76BEC786}" type="datetimeFigureOut">
              <a:rPr lang="en-US" smtClean="0"/>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3B21E0-A804-C847-9F36-A71E76BEC786}"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3B21E0-A804-C847-9F36-A71E76BEC786}"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4E737E-6C6B-534D-B70B-2CFEFFD6CE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27000"/>
            <a:lum/>
          </a:blip>
          <a:srcRect/>
          <a:tile tx="0" ty="0" sx="100000" sy="100000" flip="none" algn="tl"/>
        </a:blip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D53B21E0-A804-C847-9F36-A71E76BEC786}" type="datetimeFigureOut">
              <a:rPr lang="en-US" smtClean="0"/>
              <a:t>1/21/2019</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764E737E-6C6B-534D-B70B-2CFEFFD6CE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90"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91" r:id="rId13"/>
    <p:sldLayoutId id="2147483692" r:id="rId14"/>
    <p:sldLayoutId id="2147483693" r:id="rId15"/>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462580"/>
            <a:ext cx="7756263" cy="1054250"/>
          </a:xfrm>
        </p:spPr>
        <p:txBody>
          <a:bodyPr/>
          <a:lstStyle/>
          <a:p>
            <a:r>
              <a:rPr lang="en-US" sz="6600" b="1" cap="small" dirty="0" smtClean="0">
                <a:solidFill>
                  <a:srgbClr val="046380"/>
                </a:solidFill>
              </a:rPr>
              <a:t>Early Kings</a:t>
            </a:r>
            <a:endParaRPr lang="en-US" sz="6600" cap="small" dirty="0">
              <a:solidFill>
                <a:srgbClr val="046380"/>
              </a:solidFill>
            </a:endParaRPr>
          </a:p>
        </p:txBody>
      </p:sp>
      <p:sp>
        <p:nvSpPr>
          <p:cNvPr id="2" name="Content Placeholder 1"/>
          <p:cNvSpPr>
            <a:spLocks noGrp="1"/>
          </p:cNvSpPr>
          <p:nvPr>
            <p:ph idx="1"/>
          </p:nvPr>
        </p:nvSpPr>
        <p:spPr>
          <a:xfrm>
            <a:off x="699248" y="1748117"/>
            <a:ext cx="7745505" cy="4504764"/>
          </a:xfrm>
        </p:spPr>
        <p:txBody>
          <a:bodyPr>
            <a:normAutofit fontScale="92500" lnSpcReduction="10000"/>
          </a:bodyPr>
          <a:lstStyle/>
          <a:p>
            <a:pPr>
              <a:buClr>
                <a:srgbClr val="CC5E28"/>
              </a:buClr>
              <a:buFont typeface="Arial" panose="020B0604020202020204" pitchFamily="34" charset="0"/>
              <a:buChar char="•"/>
            </a:pPr>
            <a:r>
              <a:rPr lang="en-US" sz="3600" dirty="0" smtClean="0"/>
              <a:t>The period of the first kings of Israel, Saul, David and Solomon</a:t>
            </a:r>
          </a:p>
          <a:p>
            <a:pPr>
              <a:buClr>
                <a:srgbClr val="CC5E28"/>
              </a:buClr>
              <a:buFont typeface="Arial" panose="020B0604020202020204" pitchFamily="34" charset="0"/>
              <a:buChar char="•"/>
            </a:pPr>
            <a:r>
              <a:rPr lang="en-US" sz="3600" dirty="0" smtClean="0"/>
              <a:t>Highland dwellers unite from the confederations or tribal organizations of the biblical period of judges into a monarchy</a:t>
            </a:r>
          </a:p>
          <a:p>
            <a:pPr>
              <a:buClr>
                <a:srgbClr val="CC5E28"/>
              </a:buClr>
              <a:buFont typeface="Arial" panose="020B0604020202020204" pitchFamily="34" charset="0"/>
              <a:buChar char="•"/>
            </a:pPr>
            <a:r>
              <a:rPr lang="en-US" sz="3600" dirty="0" smtClean="0"/>
              <a:t>Begins with the Iron Age</a:t>
            </a:r>
          </a:p>
          <a:p>
            <a:pPr>
              <a:buClr>
                <a:srgbClr val="CC5E28"/>
              </a:buClr>
              <a:buFont typeface="Arial" panose="020B0604020202020204" pitchFamily="34" charset="0"/>
              <a:buChar char="•"/>
            </a:pPr>
            <a:r>
              <a:rPr lang="en-US" sz="3600" dirty="0" smtClean="0"/>
              <a:t>Ends with the division of Solomon’s kingdom into Israel and Judah</a:t>
            </a:r>
          </a:p>
        </p:txBody>
      </p:sp>
      <p:sp>
        <p:nvSpPr>
          <p:cNvPr id="4" name="Rectangle 3"/>
          <p:cNvSpPr/>
          <p:nvPr/>
        </p:nvSpPr>
        <p:spPr>
          <a:xfrm>
            <a:off x="2990708" y="6252881"/>
            <a:ext cx="3151825" cy="369332"/>
          </a:xfrm>
          <a:prstGeom prst="rect">
            <a:avLst/>
          </a:prstGeom>
        </p:spPr>
        <p:txBody>
          <a:bodyPr wrap="none">
            <a:spAutoFit/>
          </a:bodyPr>
          <a:lstStyle/>
          <a:p>
            <a:r>
              <a:rPr lang="en-US" dirty="0" smtClean="0">
                <a:solidFill>
                  <a:srgbClr val="CC5E28"/>
                </a:solidFill>
              </a:rPr>
              <a:t>Click to download color PDF</a:t>
            </a:r>
            <a:endParaRPr lang="en-US" dirty="0">
              <a:solidFill>
                <a:srgbClr val="CC5E28"/>
              </a:solidFill>
            </a:endParaRPr>
          </a:p>
        </p:txBody>
      </p:sp>
    </p:spTree>
    <p:extLst>
      <p:ext uri="{BB962C8B-B14F-4D97-AF65-F5344CB8AC3E}">
        <p14:creationId xmlns:p14="http://schemas.microsoft.com/office/powerpoint/2010/main" val="417886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20173" y="1794860"/>
            <a:ext cx="3916714" cy="3877815"/>
          </a:xfrm>
        </p:spPr>
        <p:txBody>
          <a:bodyPr>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dirty="0" smtClean="0"/>
              <a:t>1 Kings 19:15</a:t>
            </a:r>
          </a:p>
          <a:p>
            <a:pPr marL="0" lvl="0" indent="0">
              <a:spcBef>
                <a:spcPts val="0"/>
              </a:spcBef>
              <a:buClrTx/>
              <a:buNone/>
            </a:pPr>
            <a:r>
              <a:rPr lang="en-US" sz="2800" i="1" dirty="0" smtClean="0"/>
              <a:t>“The</a:t>
            </a:r>
            <a:r>
              <a:rPr lang="en-US" sz="2800" i="1" dirty="0"/>
              <a:t> </a:t>
            </a:r>
            <a:r>
              <a:rPr lang="en-US" sz="2800" i="1" cap="small" dirty="0"/>
              <a:t>Lord</a:t>
            </a:r>
            <a:r>
              <a:rPr lang="en-US" sz="2800" i="1" dirty="0"/>
              <a:t> said to </a:t>
            </a:r>
            <a:r>
              <a:rPr lang="en-US" sz="2800" i="1" dirty="0" smtClean="0"/>
              <a:t>him </a:t>
            </a:r>
            <a:r>
              <a:rPr lang="en-US" sz="2800" dirty="0" smtClean="0"/>
              <a:t>[Prophet Elisha], </a:t>
            </a:r>
            <a:r>
              <a:rPr lang="en-US" sz="2800" i="1" dirty="0" smtClean="0"/>
              <a:t>‘Go </a:t>
            </a:r>
            <a:r>
              <a:rPr lang="en-US" sz="2800" i="1" dirty="0"/>
              <a:t>back the way you came, and go to the Desert of Damascus. When you get there, anoint </a:t>
            </a:r>
            <a:r>
              <a:rPr lang="en-US" sz="2800" b="1" i="1" dirty="0" err="1">
                <a:solidFill>
                  <a:srgbClr val="CC5E28"/>
                </a:solidFill>
              </a:rPr>
              <a:t>Hazael</a:t>
            </a:r>
            <a:r>
              <a:rPr lang="en-US" sz="2800" b="1" i="1" dirty="0">
                <a:solidFill>
                  <a:srgbClr val="CC5E28"/>
                </a:solidFill>
              </a:rPr>
              <a:t> king over Aram</a:t>
            </a:r>
            <a:r>
              <a:rPr lang="en-US" sz="2800" i="1" dirty="0" smtClean="0"/>
              <a:t>.’”</a:t>
            </a:r>
          </a:p>
          <a:p>
            <a:pPr marL="0" lvl="0" indent="0">
              <a:spcBef>
                <a:spcPts val="0"/>
              </a:spcBef>
              <a:buClrTx/>
              <a:buNone/>
            </a:pPr>
            <a:endParaRPr lang="en-US" sz="2800" i="1" dirty="0"/>
          </a:p>
          <a:p>
            <a:pPr marL="0" lvl="0" indent="0">
              <a:spcBef>
                <a:spcPts val="0"/>
              </a:spcBef>
              <a:buClrTx/>
              <a:buNone/>
            </a:pPr>
            <a:r>
              <a:rPr lang="en-US" sz="2800" b="1" dirty="0"/>
              <a:t>The Black Obelisk of </a:t>
            </a:r>
            <a:r>
              <a:rPr lang="en-US" sz="2800" b="1" dirty="0" err="1"/>
              <a:t>Shalmaneser</a:t>
            </a:r>
            <a:r>
              <a:rPr lang="en-US" sz="2800" b="1" dirty="0"/>
              <a:t> III</a:t>
            </a:r>
          </a:p>
          <a:p>
            <a:pPr marL="0" lvl="0" indent="0">
              <a:spcBef>
                <a:spcPts val="0"/>
              </a:spcBef>
              <a:buClrTx/>
              <a:buNone/>
            </a:pPr>
            <a:r>
              <a:rPr lang="en-US" sz="2800" i="1" dirty="0" smtClean="0"/>
              <a:t>“I crossed the Euphrates for the twenty-first time.  I marched </a:t>
            </a:r>
            <a:r>
              <a:rPr lang="en-US" sz="2800" i="1" dirty="0" err="1" smtClean="0"/>
              <a:t>aginst</a:t>
            </a:r>
            <a:r>
              <a:rPr lang="en-US" sz="2800" i="1" dirty="0" smtClean="0"/>
              <a:t> the towns of </a:t>
            </a:r>
            <a:r>
              <a:rPr lang="en-US" sz="2800" b="1" i="1" dirty="0" err="1" smtClean="0">
                <a:solidFill>
                  <a:srgbClr val="CC5E28"/>
                </a:solidFill>
              </a:rPr>
              <a:t>Hazael</a:t>
            </a:r>
            <a:r>
              <a:rPr lang="en-US" sz="2800" b="1" i="1" dirty="0" smtClean="0">
                <a:solidFill>
                  <a:srgbClr val="CC5E28"/>
                </a:solidFill>
              </a:rPr>
              <a:t> of Damascus</a:t>
            </a:r>
            <a:r>
              <a:rPr lang="en-US" sz="2800" i="1" dirty="0" smtClean="0"/>
              <a:t>.</a:t>
            </a:r>
            <a:r>
              <a:rPr lang="en-US" sz="2800" i="1" dirty="0"/>
              <a:t>”</a:t>
            </a:r>
            <a:r>
              <a:rPr lang="en-US" sz="2800" b="1" i="1" dirty="0" smtClean="0">
                <a:solidFill>
                  <a:schemeClr val="accent2"/>
                </a:solidFill>
              </a:rPr>
              <a:t>  </a:t>
            </a:r>
          </a:p>
          <a:p>
            <a:pPr marL="0" lvl="0" indent="0">
              <a:spcBef>
                <a:spcPts val="0"/>
              </a:spcBef>
              <a:buClrTx/>
              <a:buNone/>
            </a:pPr>
            <a:endParaRPr lang="en-US" sz="2800" i="1" dirty="0" smtClean="0"/>
          </a:p>
          <a:p>
            <a:pPr marL="0" lvl="0" indent="0">
              <a:spcBef>
                <a:spcPts val="0"/>
              </a:spcBef>
              <a:buClrTx/>
              <a:buNone/>
            </a:pPr>
            <a:endParaRPr lang="en-US" sz="2800" i="1" dirty="0"/>
          </a:p>
          <a:p>
            <a:pPr marL="0" lvl="0" indent="0">
              <a:spcBef>
                <a:spcPts val="0"/>
              </a:spcBef>
              <a:buClrTx/>
              <a:buNone/>
            </a:pPr>
            <a:endParaRPr lang="en-US" sz="2800" i="1" dirty="0"/>
          </a:p>
        </p:txBody>
      </p:sp>
      <p:sp>
        <p:nvSpPr>
          <p:cNvPr id="3" name="Title 2"/>
          <p:cNvSpPr>
            <a:spLocks noGrp="1"/>
          </p:cNvSpPr>
          <p:nvPr>
            <p:ph type="title"/>
          </p:nvPr>
        </p:nvSpPr>
        <p:spPr>
          <a:xfrm>
            <a:off x="699248" y="306387"/>
            <a:ext cx="7756263" cy="1054250"/>
          </a:xfrm>
        </p:spPr>
        <p:txBody>
          <a:bodyPr/>
          <a:lstStyle/>
          <a:p>
            <a:r>
              <a:rPr lang="en-US" sz="4800" b="1" dirty="0" err="1" smtClean="0">
                <a:solidFill>
                  <a:srgbClr val="046380"/>
                </a:solidFill>
              </a:rPr>
              <a:t>Hazael</a:t>
            </a:r>
            <a:r>
              <a:rPr lang="en-US" sz="4800" b="1" dirty="0" smtClean="0">
                <a:solidFill>
                  <a:srgbClr val="046380"/>
                </a:solidFill>
              </a:rPr>
              <a:t>, King of Aram</a:t>
            </a:r>
            <a:br>
              <a:rPr lang="en-US" sz="4800" b="1" dirty="0" smtClean="0">
                <a:solidFill>
                  <a:srgbClr val="046380"/>
                </a:solidFill>
              </a:rPr>
            </a:br>
            <a:r>
              <a:rPr lang="pt-BR" sz="4800" b="1" dirty="0">
                <a:solidFill>
                  <a:srgbClr val="046380"/>
                </a:solidFill>
              </a:rPr>
              <a:t> </a:t>
            </a:r>
            <a:r>
              <a:rPr lang="pt-BR" sz="4800" b="1" dirty="0" smtClean="0">
                <a:solidFill>
                  <a:srgbClr val="046380"/>
                </a:solidFill>
              </a:rPr>
              <a:t>848–805 BC</a:t>
            </a:r>
            <a:endParaRPr lang="en-US" sz="4800" b="1" dirty="0">
              <a:solidFill>
                <a:srgbClr val="046380"/>
              </a:solidFill>
            </a:endParaRPr>
          </a:p>
        </p:txBody>
      </p:sp>
      <p:pic>
        <p:nvPicPr>
          <p:cNvPr id="4" name="Picture 3"/>
          <p:cNvPicPr>
            <a:picLocks noChangeAspect="1"/>
          </p:cNvPicPr>
          <p:nvPr/>
        </p:nvPicPr>
        <p:blipFill>
          <a:blip r:embed="rId3"/>
          <a:stretch>
            <a:fillRect/>
          </a:stretch>
        </p:blipFill>
        <p:spPr>
          <a:xfrm>
            <a:off x="408907" y="1360637"/>
            <a:ext cx="1952748" cy="47462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5406" y="1360637"/>
            <a:ext cx="1550446" cy="4746263"/>
          </a:xfrm>
          <a:prstGeom prst="rect">
            <a:avLst/>
          </a:prstGeom>
        </p:spPr>
      </p:pic>
      <p:sp>
        <p:nvSpPr>
          <p:cNvPr id="6" name="Rectangle 5"/>
          <p:cNvSpPr/>
          <p:nvPr/>
        </p:nvSpPr>
        <p:spPr>
          <a:xfrm>
            <a:off x="3146612" y="6207756"/>
            <a:ext cx="6575612" cy="523220"/>
          </a:xfrm>
          <a:prstGeom prst="rect">
            <a:avLst/>
          </a:prstGeom>
        </p:spPr>
        <p:txBody>
          <a:bodyPr wrap="square">
            <a:spAutoFit/>
          </a:bodyPr>
          <a:lstStyle/>
          <a:p>
            <a:pPr algn="ctr"/>
            <a:r>
              <a:rPr lang="en-US" sz="1400" dirty="0"/>
              <a:t>Biblical Archaeology Review 21:1, January/February 1995</a:t>
            </a:r>
          </a:p>
          <a:p>
            <a:pPr algn="ctr"/>
            <a:r>
              <a:rPr lang="en-US" sz="1400" dirty="0">
                <a:solidFill>
                  <a:srgbClr val="CC5E28"/>
                </a:solidFill>
              </a:rPr>
              <a:t>Did King Jehu Kill His Own Family?</a:t>
            </a:r>
          </a:p>
        </p:txBody>
      </p:sp>
      <p:sp>
        <p:nvSpPr>
          <p:cNvPr id="7" name="Rectangle 6"/>
          <p:cNvSpPr/>
          <p:nvPr/>
        </p:nvSpPr>
        <p:spPr>
          <a:xfrm>
            <a:off x="-150198" y="6207756"/>
            <a:ext cx="3070957" cy="523220"/>
          </a:xfrm>
          <a:prstGeom prst="rect">
            <a:avLst/>
          </a:prstGeom>
        </p:spPr>
        <p:txBody>
          <a:bodyPr wrap="square">
            <a:spAutoFit/>
          </a:bodyPr>
          <a:lstStyle/>
          <a:p>
            <a:pPr algn="ctr"/>
            <a:r>
              <a:rPr lang="en-US" sz="1400" dirty="0" err="1" smtClean="0"/>
              <a:t>Hazael</a:t>
            </a:r>
            <a:endParaRPr lang="en-US" sz="1400" dirty="0" smtClean="0"/>
          </a:p>
          <a:p>
            <a:pPr algn="ctr"/>
            <a:r>
              <a:rPr lang="en-US" sz="1400" dirty="0" smtClean="0"/>
              <a:t>Public Domain - Art</a:t>
            </a:r>
            <a:endParaRPr lang="en-US" sz="1400" dirty="0"/>
          </a:p>
        </p:txBody>
      </p:sp>
    </p:spTree>
    <p:extLst>
      <p:ext uri="{BB962C8B-B14F-4D97-AF65-F5344CB8AC3E}">
        <p14:creationId xmlns:p14="http://schemas.microsoft.com/office/powerpoint/2010/main" val="92913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31658" y="210672"/>
            <a:ext cx="4195482" cy="847165"/>
          </a:xfrm>
        </p:spPr>
        <p:txBody>
          <a:bodyPr/>
          <a:lstStyle/>
          <a:p>
            <a:pPr>
              <a:lnSpc>
                <a:spcPct val="80000"/>
              </a:lnSpc>
              <a:tabLst>
                <a:tab pos="6577013" algn="l"/>
              </a:tabLst>
            </a:pPr>
            <a:r>
              <a:rPr lang="en-US" sz="3600" b="1" dirty="0">
                <a:solidFill>
                  <a:srgbClr val="046380"/>
                </a:solidFill>
              </a:rPr>
              <a:t>The Tel Dan </a:t>
            </a:r>
            <a:r>
              <a:rPr lang="en-US" sz="3600" b="1" dirty="0" smtClean="0">
                <a:solidFill>
                  <a:srgbClr val="046380"/>
                </a:solidFill>
              </a:rPr>
              <a:t>Stele</a:t>
            </a:r>
            <a:endParaRPr lang="en-US" sz="3600" b="1" dirty="0">
              <a:solidFill>
                <a:srgbClr val="04638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9" y="210672"/>
            <a:ext cx="3515920" cy="4928860"/>
          </a:xfrm>
          <a:prstGeom prst="rect">
            <a:avLst/>
          </a:prstGeom>
        </p:spPr>
      </p:pic>
      <p:pic>
        <p:nvPicPr>
          <p:cNvPr id="7" name="Picture 6"/>
          <p:cNvPicPr>
            <a:picLocks noChangeAspect="1"/>
          </p:cNvPicPr>
          <p:nvPr/>
        </p:nvPicPr>
        <p:blipFill>
          <a:blip r:embed="rId4"/>
          <a:stretch>
            <a:fillRect/>
          </a:stretch>
        </p:blipFill>
        <p:spPr>
          <a:xfrm>
            <a:off x="4827492" y="1084731"/>
            <a:ext cx="3603813" cy="4055544"/>
          </a:xfrm>
          <a:prstGeom prst="rect">
            <a:avLst/>
          </a:prstGeom>
        </p:spPr>
      </p:pic>
      <p:sp>
        <p:nvSpPr>
          <p:cNvPr id="8" name="Rectangle 7"/>
          <p:cNvSpPr/>
          <p:nvPr/>
        </p:nvSpPr>
        <p:spPr>
          <a:xfrm>
            <a:off x="464409" y="5166426"/>
            <a:ext cx="7966896" cy="923330"/>
          </a:xfrm>
          <a:prstGeom prst="rect">
            <a:avLst/>
          </a:prstGeom>
        </p:spPr>
        <p:txBody>
          <a:bodyPr wrap="square">
            <a:spAutoFit/>
          </a:bodyPr>
          <a:lstStyle/>
          <a:p>
            <a:pPr algn="ctr"/>
            <a:r>
              <a:rPr lang="en-US" dirty="0"/>
              <a:t>Biblical Archaeology Review 20:2, March/April 1994</a:t>
            </a:r>
          </a:p>
          <a:p>
            <a:pPr algn="ctr"/>
            <a:r>
              <a:rPr lang="en-US" dirty="0">
                <a:solidFill>
                  <a:srgbClr val="CC5E28"/>
                </a:solidFill>
              </a:rPr>
              <a:t>“David” Found at </a:t>
            </a:r>
            <a:r>
              <a:rPr lang="en-US" dirty="0" smtClean="0">
                <a:solidFill>
                  <a:srgbClr val="CC5E28"/>
                </a:solidFill>
              </a:rPr>
              <a:t>Dan</a:t>
            </a:r>
          </a:p>
          <a:p>
            <a:pPr algn="ctr"/>
            <a:r>
              <a:rPr lang="en-US" dirty="0" smtClean="0">
                <a:solidFill>
                  <a:schemeClr val="tx1">
                    <a:lumMod val="85000"/>
                    <a:lumOff val="15000"/>
                  </a:schemeClr>
                </a:solidFill>
              </a:rPr>
              <a:t>See also:</a:t>
            </a:r>
            <a:endParaRPr lang="en-US" dirty="0">
              <a:solidFill>
                <a:schemeClr val="tx1">
                  <a:lumMod val="85000"/>
                  <a:lumOff val="15000"/>
                </a:schemeClr>
              </a:solidFill>
            </a:endParaRPr>
          </a:p>
        </p:txBody>
      </p:sp>
      <p:sp>
        <p:nvSpPr>
          <p:cNvPr id="12" name="Rectangle 11"/>
          <p:cNvSpPr/>
          <p:nvPr/>
        </p:nvSpPr>
        <p:spPr>
          <a:xfrm>
            <a:off x="4531658" y="6089756"/>
            <a:ext cx="4749928" cy="461665"/>
          </a:xfrm>
          <a:prstGeom prst="rect">
            <a:avLst/>
          </a:prstGeom>
        </p:spPr>
        <p:txBody>
          <a:bodyPr wrap="square">
            <a:spAutoFit/>
          </a:bodyPr>
          <a:lstStyle/>
          <a:p>
            <a:pPr algn="ctr"/>
            <a:r>
              <a:rPr lang="en-US" sz="1200" dirty="0" smtClean="0"/>
              <a:t>Biblical Archaeology Review 20:6, November/December 1994</a:t>
            </a:r>
          </a:p>
          <a:p>
            <a:pPr algn="ctr"/>
            <a:r>
              <a:rPr lang="en-US" sz="1200" dirty="0" smtClean="0">
                <a:solidFill>
                  <a:srgbClr val="CC5E28"/>
                </a:solidFill>
              </a:rPr>
              <a:t>The “House of David” and the House of the Deconstructionists</a:t>
            </a:r>
            <a:endParaRPr lang="en-US" sz="1200" dirty="0">
              <a:solidFill>
                <a:srgbClr val="CC5E28"/>
              </a:solidFill>
            </a:endParaRPr>
          </a:p>
        </p:txBody>
      </p:sp>
      <p:sp>
        <p:nvSpPr>
          <p:cNvPr id="13" name="Rectangle 12"/>
          <p:cNvSpPr/>
          <p:nvPr/>
        </p:nvSpPr>
        <p:spPr>
          <a:xfrm>
            <a:off x="-63632" y="6089756"/>
            <a:ext cx="4891123" cy="461665"/>
          </a:xfrm>
          <a:prstGeom prst="rect">
            <a:avLst/>
          </a:prstGeom>
        </p:spPr>
        <p:txBody>
          <a:bodyPr wrap="square">
            <a:spAutoFit/>
          </a:bodyPr>
          <a:lstStyle/>
          <a:p>
            <a:pPr algn="ctr"/>
            <a:r>
              <a:rPr lang="en-US" sz="1200" dirty="0"/>
              <a:t>Biblical Archaeology Review 20:4, July/August 1994</a:t>
            </a:r>
          </a:p>
          <a:p>
            <a:pPr algn="ctr"/>
            <a:r>
              <a:rPr lang="en-US" sz="1200" dirty="0">
                <a:solidFill>
                  <a:srgbClr val="CC5E28"/>
                </a:solidFill>
              </a:rPr>
              <a:t>“House of David” Built on Sand: The Sins of the Biblical Maximizers</a:t>
            </a:r>
          </a:p>
        </p:txBody>
      </p:sp>
    </p:spTree>
    <p:extLst>
      <p:ext uri="{BB962C8B-B14F-4D97-AF65-F5344CB8AC3E}">
        <p14:creationId xmlns:p14="http://schemas.microsoft.com/office/powerpoint/2010/main" val="375157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0"/>
            <a:ext cx="8229600" cy="1143000"/>
          </a:xfrm>
        </p:spPr>
        <p:txBody>
          <a:bodyPr/>
          <a:lstStyle/>
          <a:p>
            <a:r>
              <a:rPr lang="en-US" sz="4400" b="1" dirty="0">
                <a:solidFill>
                  <a:srgbClr val="046380"/>
                </a:solidFill>
              </a:rPr>
              <a:t>King David’s </a:t>
            </a:r>
            <a:r>
              <a:rPr lang="en-US" sz="4400" b="1" dirty="0" smtClean="0">
                <a:solidFill>
                  <a:srgbClr val="046380"/>
                </a:solidFill>
              </a:rPr>
              <a:t>Palace?</a:t>
            </a:r>
            <a:endParaRPr lang="en-US" sz="4400" b="1" dirty="0">
              <a:solidFill>
                <a:srgbClr val="046380"/>
              </a:solidFill>
            </a:endParaRPr>
          </a:p>
        </p:txBody>
      </p:sp>
      <p:sp>
        <p:nvSpPr>
          <p:cNvPr id="5" name="TextBox 4"/>
          <p:cNvSpPr txBox="1"/>
          <p:nvPr/>
        </p:nvSpPr>
        <p:spPr>
          <a:xfrm>
            <a:off x="476250" y="5990061"/>
            <a:ext cx="8229600" cy="584775"/>
          </a:xfrm>
          <a:prstGeom prst="rect">
            <a:avLst/>
          </a:prstGeom>
          <a:noFill/>
        </p:spPr>
        <p:txBody>
          <a:bodyPr wrap="square" rtlCol="0">
            <a:spAutoFit/>
          </a:bodyPr>
          <a:lstStyle/>
          <a:p>
            <a:pPr algn="ctr"/>
            <a:r>
              <a:rPr lang="en-US" sz="1600" dirty="0">
                <a:latin typeface="Book Antiqua" charset="0"/>
                <a:ea typeface="Book Antiqua" charset="0"/>
                <a:cs typeface="Book Antiqua" charset="0"/>
              </a:rPr>
              <a:t>Biblical Archaeology Review 32:1, January/February 2006</a:t>
            </a:r>
          </a:p>
          <a:p>
            <a:pPr algn="ctr"/>
            <a:r>
              <a:rPr lang="en-US" sz="1600" dirty="0">
                <a:solidFill>
                  <a:srgbClr val="CC5E28"/>
                </a:solidFill>
                <a:latin typeface="Book Antiqua" charset="0"/>
                <a:ea typeface="Book Antiqua" charset="0"/>
                <a:cs typeface="Book Antiqua" charset="0"/>
              </a:rPr>
              <a:t>Did I Find King David’s Palace?</a:t>
            </a:r>
          </a:p>
        </p:txBody>
      </p:sp>
      <p:pic>
        <p:nvPicPr>
          <p:cNvPr id="7" name="Picture 6"/>
          <p:cNvPicPr>
            <a:picLocks noChangeAspect="1"/>
          </p:cNvPicPr>
          <p:nvPr/>
        </p:nvPicPr>
        <p:blipFill>
          <a:blip r:embed="rId2"/>
          <a:stretch>
            <a:fillRect/>
          </a:stretch>
        </p:blipFill>
        <p:spPr>
          <a:xfrm>
            <a:off x="476250" y="1143000"/>
            <a:ext cx="3323721" cy="4605618"/>
          </a:xfrm>
          <a:prstGeom prst="rect">
            <a:avLst/>
          </a:prstGeom>
        </p:spPr>
      </p:pic>
      <p:sp>
        <p:nvSpPr>
          <p:cNvPr id="6" name="Oval 5"/>
          <p:cNvSpPr/>
          <p:nvPr/>
        </p:nvSpPr>
        <p:spPr>
          <a:xfrm>
            <a:off x="1425158" y="3213028"/>
            <a:ext cx="1318042" cy="632831"/>
          </a:xfrm>
          <a:prstGeom prst="ellipse">
            <a:avLst/>
          </a:prstGeom>
          <a:noFill/>
          <a:ln w="31750">
            <a:solidFill>
              <a:srgbClr val="CC5E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39987" y="1142999"/>
            <a:ext cx="4765863" cy="4247317"/>
          </a:xfrm>
          <a:prstGeom prst="rect">
            <a:avLst/>
          </a:prstGeom>
        </p:spPr>
        <p:txBody>
          <a:bodyPr wrap="square">
            <a:spAutoFit/>
          </a:bodyPr>
          <a:lstStyle/>
          <a:p>
            <a:r>
              <a:rPr lang="en-US" dirty="0" smtClean="0"/>
              <a:t>“David went down to the fortress” when he feared an attack by the Philistines, according to 2 Samuel 5:17. Where did he go down from? Author </a:t>
            </a:r>
            <a:r>
              <a:rPr lang="en-US" dirty="0" err="1"/>
              <a:t>Eilat</a:t>
            </a:r>
            <a:r>
              <a:rPr lang="en-US" dirty="0"/>
              <a:t> </a:t>
            </a:r>
            <a:r>
              <a:rPr lang="en-US" dirty="0" err="1"/>
              <a:t>Mazar</a:t>
            </a:r>
            <a:r>
              <a:rPr lang="en-US" dirty="0"/>
              <a:t> suggests that the Stepped-Stone Structure was part of the same complex as David’s palace. Her suggestion may seem odd at first—why would David have built his royal residence beyond Jerusalem’s fortified walls? Because there was no room within the small walled city, </a:t>
            </a:r>
            <a:r>
              <a:rPr lang="en-US" dirty="0" err="1"/>
              <a:t>Mazar</a:t>
            </a:r>
            <a:r>
              <a:rPr lang="en-US" dirty="0"/>
              <a:t> answers. The palace required no protection in normal times; when a threat loomed, David and his entourage could quickly “go down,” as the Bible says, to the city’s fortress a few feet to the south.</a:t>
            </a:r>
          </a:p>
        </p:txBody>
      </p:sp>
    </p:spTree>
    <p:extLst>
      <p:ext uri="{BB962C8B-B14F-4D97-AF65-F5344CB8AC3E}">
        <p14:creationId xmlns:p14="http://schemas.microsoft.com/office/powerpoint/2010/main" val="2326403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94" y="139884"/>
            <a:ext cx="8552330" cy="1143000"/>
          </a:xfrm>
        </p:spPr>
        <p:txBody>
          <a:bodyPr/>
          <a:lstStyle/>
          <a:p>
            <a:r>
              <a:rPr lang="en-US" sz="4400" b="1" dirty="0" smtClean="0">
                <a:solidFill>
                  <a:srgbClr val="046380"/>
                </a:solidFill>
              </a:rPr>
              <a:t>Attention on the Temple Mount</a:t>
            </a:r>
            <a:endParaRPr lang="en-US" sz="4400" b="1" dirty="0">
              <a:solidFill>
                <a:srgbClr val="046380"/>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9669"/>
          <a:stretch/>
        </p:blipFill>
        <p:spPr>
          <a:xfrm>
            <a:off x="4104348" y="1282884"/>
            <a:ext cx="4933774" cy="5429295"/>
          </a:xfrm>
          <a:prstGeom prst="rect">
            <a:avLst/>
          </a:prstGeom>
        </p:spPr>
      </p:pic>
      <p:sp>
        <p:nvSpPr>
          <p:cNvPr id="9" name="TextBox 8"/>
          <p:cNvSpPr txBox="1"/>
          <p:nvPr/>
        </p:nvSpPr>
        <p:spPr>
          <a:xfrm>
            <a:off x="315439" y="1537942"/>
            <a:ext cx="3728964" cy="3785652"/>
          </a:xfrm>
          <a:prstGeom prst="rect">
            <a:avLst/>
          </a:prstGeom>
          <a:noFill/>
        </p:spPr>
        <p:txBody>
          <a:bodyPr wrap="square" rtlCol="0">
            <a:spAutoFit/>
          </a:bodyPr>
          <a:lstStyle/>
          <a:p>
            <a:r>
              <a:rPr lang="en-US" sz="2000" b="1" dirty="0" smtClean="0"/>
              <a:t>2 Samuel 24:18, 25</a:t>
            </a:r>
          </a:p>
          <a:p>
            <a:endParaRPr lang="en-US" sz="2000" dirty="0"/>
          </a:p>
          <a:p>
            <a:r>
              <a:rPr lang="en-US" sz="2000" i="1" dirty="0" smtClean="0"/>
              <a:t>“’Go </a:t>
            </a:r>
            <a:r>
              <a:rPr lang="en-US" sz="2000" i="1" dirty="0"/>
              <a:t>up, erect an altar to the LORD on the threshing floor of </a:t>
            </a:r>
            <a:r>
              <a:rPr lang="en-US" sz="2000" i="1" dirty="0" err="1"/>
              <a:t>Araunah</a:t>
            </a:r>
            <a:r>
              <a:rPr lang="en-US" sz="2000" i="1" dirty="0"/>
              <a:t> the </a:t>
            </a:r>
            <a:r>
              <a:rPr lang="en-US" sz="2000" i="1" dirty="0" err="1"/>
              <a:t>Jebusite</a:t>
            </a:r>
            <a:r>
              <a:rPr lang="en-US" sz="2000" i="1" dirty="0" smtClean="0"/>
              <a:t>.’  </a:t>
            </a:r>
            <a:r>
              <a:rPr lang="is-IS" sz="2000" i="1" dirty="0" smtClean="0"/>
              <a:t>…</a:t>
            </a:r>
          </a:p>
          <a:p>
            <a:endParaRPr lang="is-IS" sz="2000" i="1" dirty="0"/>
          </a:p>
          <a:p>
            <a:r>
              <a:rPr lang="en-US" sz="2000" i="1" dirty="0" smtClean="0"/>
              <a:t>David </a:t>
            </a:r>
            <a:r>
              <a:rPr lang="en-US" sz="2000" i="1" dirty="0"/>
              <a:t>built there an altar to the LORD and offered burnt offerings and peace offerings. Thus the LORD was moved by prayer for the land, and the plague was held back from Israel</a:t>
            </a:r>
            <a:r>
              <a:rPr lang="en-US" sz="2000" i="1" dirty="0" smtClean="0"/>
              <a:t>.”</a:t>
            </a:r>
            <a:endParaRPr lang="en-US" sz="2000" i="1" dirty="0"/>
          </a:p>
        </p:txBody>
      </p:sp>
      <p:sp>
        <p:nvSpPr>
          <p:cNvPr id="3" name="Rectangle 2"/>
          <p:cNvSpPr/>
          <p:nvPr/>
        </p:nvSpPr>
        <p:spPr>
          <a:xfrm>
            <a:off x="255494" y="5578653"/>
            <a:ext cx="3848854" cy="1077218"/>
          </a:xfrm>
          <a:prstGeom prst="rect">
            <a:avLst/>
          </a:prstGeom>
        </p:spPr>
        <p:txBody>
          <a:bodyPr wrap="square">
            <a:spAutoFit/>
          </a:bodyPr>
          <a:lstStyle/>
          <a:p>
            <a:pPr algn="ctr"/>
            <a:r>
              <a:rPr lang="en-US" sz="1600" dirty="0" smtClean="0"/>
              <a:t>Biblical </a:t>
            </a:r>
            <a:r>
              <a:rPr lang="en-US" sz="1600" dirty="0"/>
              <a:t>Archaeology Review 40:1, January/February 2014</a:t>
            </a:r>
          </a:p>
          <a:p>
            <a:pPr algn="ctr"/>
            <a:r>
              <a:rPr lang="en-US" sz="1600" dirty="0">
                <a:solidFill>
                  <a:srgbClr val="CC5E28"/>
                </a:solidFill>
              </a:rPr>
              <a:t>The Interchange Between Bible and Archaeology</a:t>
            </a:r>
          </a:p>
        </p:txBody>
      </p:sp>
    </p:spTree>
    <p:extLst>
      <p:ext uri="{BB962C8B-B14F-4D97-AF65-F5344CB8AC3E}">
        <p14:creationId xmlns:p14="http://schemas.microsoft.com/office/powerpoint/2010/main" val="2886506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46380"/>
                </a:solidFill>
              </a:rPr>
              <a:t>The </a:t>
            </a:r>
            <a:r>
              <a:rPr lang="en-US" b="1" dirty="0" err="1" smtClean="0">
                <a:solidFill>
                  <a:srgbClr val="046380"/>
                </a:solidFill>
              </a:rPr>
              <a:t>Millo</a:t>
            </a:r>
            <a:endParaRPr lang="en-US" b="1" dirty="0">
              <a:solidFill>
                <a:srgbClr val="046380"/>
              </a:solidFill>
            </a:endParaRPr>
          </a:p>
        </p:txBody>
      </p:sp>
      <p:sp>
        <p:nvSpPr>
          <p:cNvPr id="3" name="TextBox 2"/>
          <p:cNvSpPr txBox="1"/>
          <p:nvPr/>
        </p:nvSpPr>
        <p:spPr>
          <a:xfrm>
            <a:off x="564776" y="5387956"/>
            <a:ext cx="7301753" cy="1984828"/>
          </a:xfrm>
          <a:prstGeom prst="rect">
            <a:avLst/>
          </a:prstGeom>
          <a:noFill/>
        </p:spPr>
        <p:txBody>
          <a:bodyPr wrap="square" rtlCol="0">
            <a:spAutoFit/>
          </a:bodyPr>
          <a:lstStyle/>
          <a:p>
            <a:r>
              <a:rPr lang="en-US" sz="2000" b="1" dirty="0" smtClean="0"/>
              <a:t>2 Samuel 5:9</a:t>
            </a:r>
          </a:p>
          <a:p>
            <a:endParaRPr lang="en-US" sz="2000" dirty="0"/>
          </a:p>
          <a:p>
            <a:r>
              <a:rPr lang="en-US" sz="2000" i="1" dirty="0" smtClean="0"/>
              <a:t>“So </a:t>
            </a:r>
            <a:r>
              <a:rPr lang="en-US" sz="2000" i="1" dirty="0"/>
              <a:t>David lived in the stronghold and called it the city of David. And David built all around from the </a:t>
            </a:r>
            <a:r>
              <a:rPr lang="en-US" sz="2000" b="1" i="1" dirty="0" err="1">
                <a:solidFill>
                  <a:srgbClr val="CC5E28"/>
                </a:solidFill>
              </a:rPr>
              <a:t>Millo</a:t>
            </a:r>
            <a:r>
              <a:rPr lang="en-US" sz="2000" i="1" dirty="0"/>
              <a:t> and inward</a:t>
            </a:r>
            <a:r>
              <a:rPr lang="en-US" sz="2000" i="1" dirty="0" smtClean="0"/>
              <a:t>.”</a:t>
            </a:r>
          </a:p>
          <a:p>
            <a:endParaRPr lang="en-US" sz="2000" dirty="0" smtClean="0"/>
          </a:p>
          <a:p>
            <a:endParaRPr lang="en-US" sz="2000" dirty="0"/>
          </a:p>
        </p:txBody>
      </p:sp>
      <p:pic>
        <p:nvPicPr>
          <p:cNvPr id="4" name="Picture 3"/>
          <p:cNvPicPr>
            <a:picLocks noChangeAspect="1"/>
          </p:cNvPicPr>
          <p:nvPr/>
        </p:nvPicPr>
        <p:blipFill>
          <a:blip r:embed="rId2"/>
          <a:stretch>
            <a:fillRect/>
          </a:stretch>
        </p:blipFill>
        <p:spPr>
          <a:xfrm>
            <a:off x="3849842" y="1417638"/>
            <a:ext cx="4836958" cy="3651903"/>
          </a:xfrm>
          <a:prstGeom prst="rect">
            <a:avLst/>
          </a:prstGeom>
        </p:spPr>
      </p:pic>
      <p:sp>
        <p:nvSpPr>
          <p:cNvPr id="5" name="Rectangle 4"/>
          <p:cNvSpPr/>
          <p:nvPr/>
        </p:nvSpPr>
        <p:spPr>
          <a:xfrm>
            <a:off x="457200" y="1417638"/>
            <a:ext cx="3392642" cy="3970318"/>
          </a:xfrm>
          <a:prstGeom prst="rect">
            <a:avLst/>
          </a:prstGeom>
        </p:spPr>
        <p:txBody>
          <a:bodyPr wrap="square">
            <a:spAutoFit/>
          </a:bodyPr>
          <a:lstStyle/>
          <a:p>
            <a:r>
              <a:rPr lang="en-US" smtClean="0"/>
              <a:t>In Eilat Mazar’s second season of excavation, she demonstrated that the broad eastern wall of her Large Stone Structure (W20) was in fact connected to the Stepped Stone Structure in Shiloh’s Area G. Since the Stepped Stone Structure had been dated to the Iron Age I, this further solidified the date of the Large Stone Structure’s original construction to the same period. </a:t>
            </a:r>
            <a:endParaRPr lang="en-US" dirty="0"/>
          </a:p>
        </p:txBody>
      </p:sp>
      <p:sp>
        <p:nvSpPr>
          <p:cNvPr id="6" name="Rectangle 5"/>
          <p:cNvSpPr/>
          <p:nvPr/>
        </p:nvSpPr>
        <p:spPr>
          <a:xfrm>
            <a:off x="3849842" y="5069541"/>
            <a:ext cx="4572000" cy="830997"/>
          </a:xfrm>
          <a:prstGeom prst="rect">
            <a:avLst/>
          </a:prstGeom>
        </p:spPr>
        <p:txBody>
          <a:bodyPr>
            <a:spAutoFit/>
          </a:bodyPr>
          <a:lstStyle/>
          <a:p>
            <a:pPr algn="ctr"/>
            <a:r>
              <a:rPr lang="en-US" sz="1600" dirty="0"/>
              <a:t>Biblical Archaeology Review 38:5, September/October 2012</a:t>
            </a:r>
          </a:p>
          <a:p>
            <a:pPr algn="ctr"/>
            <a:r>
              <a:rPr lang="en-US" sz="1600" dirty="0">
                <a:solidFill>
                  <a:srgbClr val="CC5E28"/>
                </a:solidFill>
              </a:rPr>
              <a:t>Did </a:t>
            </a:r>
            <a:r>
              <a:rPr lang="en-US" sz="1600" dirty="0" err="1">
                <a:solidFill>
                  <a:srgbClr val="CC5E28"/>
                </a:solidFill>
              </a:rPr>
              <a:t>Eilat</a:t>
            </a:r>
            <a:r>
              <a:rPr lang="en-US" sz="1600" dirty="0">
                <a:solidFill>
                  <a:srgbClr val="CC5E28"/>
                </a:solidFill>
              </a:rPr>
              <a:t> </a:t>
            </a:r>
            <a:r>
              <a:rPr lang="en-US" sz="1600" dirty="0" err="1">
                <a:solidFill>
                  <a:srgbClr val="CC5E28"/>
                </a:solidFill>
              </a:rPr>
              <a:t>Mazar</a:t>
            </a:r>
            <a:r>
              <a:rPr lang="en-US" sz="1600" dirty="0">
                <a:solidFill>
                  <a:srgbClr val="CC5E28"/>
                </a:solidFill>
              </a:rPr>
              <a:t> Find David’s Palace?</a:t>
            </a:r>
          </a:p>
        </p:txBody>
      </p:sp>
    </p:spTree>
    <p:extLst>
      <p:ext uri="{BB962C8B-B14F-4D97-AF65-F5344CB8AC3E}">
        <p14:creationId xmlns:p14="http://schemas.microsoft.com/office/powerpoint/2010/main" val="15582650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092"/>
            <a:ext cx="8229600" cy="1143000"/>
          </a:xfrm>
        </p:spPr>
        <p:txBody>
          <a:bodyPr/>
          <a:lstStyle/>
          <a:p>
            <a:r>
              <a:rPr lang="en-US" sz="4000" b="1" dirty="0" smtClean="0">
                <a:solidFill>
                  <a:srgbClr val="046380"/>
                </a:solidFill>
              </a:rPr>
              <a:t>Figure from the Ancient Hittite Capital Found in Central Anatolia</a:t>
            </a:r>
            <a:endParaRPr lang="en-US" sz="4000" b="1" dirty="0">
              <a:solidFill>
                <a:srgbClr val="046380"/>
              </a:solidFill>
            </a:endParaRPr>
          </a:p>
        </p:txBody>
      </p:sp>
      <p:sp>
        <p:nvSpPr>
          <p:cNvPr id="3" name="Content Placeholder 2"/>
          <p:cNvSpPr>
            <a:spLocks noGrp="1"/>
          </p:cNvSpPr>
          <p:nvPr>
            <p:ph sz="quarter" idx="1"/>
          </p:nvPr>
        </p:nvSpPr>
        <p:spPr>
          <a:xfrm>
            <a:off x="457200" y="1565031"/>
            <a:ext cx="5266592" cy="218598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2 Samuel 11:6</a:t>
            </a:r>
          </a:p>
          <a:p>
            <a:pPr marL="0" indent="0">
              <a:spcBef>
                <a:spcPts val="0"/>
              </a:spcBef>
              <a:buClrTx/>
              <a:buNone/>
            </a:pPr>
            <a:r>
              <a:rPr lang="en-US" i="1" dirty="0" smtClean="0"/>
              <a:t>“So </a:t>
            </a:r>
            <a:r>
              <a:rPr lang="en-US" i="1" dirty="0"/>
              <a:t>David sent this word to Joab: </a:t>
            </a:r>
            <a:r>
              <a:rPr lang="en-US" i="1" dirty="0" smtClean="0"/>
              <a:t>‘Send </a:t>
            </a:r>
            <a:r>
              <a:rPr lang="en-US" i="1" dirty="0"/>
              <a:t>me </a:t>
            </a:r>
            <a:r>
              <a:rPr lang="en-US" b="1" i="1" dirty="0">
                <a:solidFill>
                  <a:srgbClr val="CC5E28"/>
                </a:solidFill>
              </a:rPr>
              <a:t>Uriah the Hittite</a:t>
            </a:r>
            <a:r>
              <a:rPr lang="en-US" i="1" dirty="0" smtClean="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b="1" dirty="0"/>
          </a:p>
        </p:txBody>
      </p:sp>
      <p:sp>
        <p:nvSpPr>
          <p:cNvPr id="4" name="Content Placeholder 3"/>
          <p:cNvSpPr>
            <a:spLocks noGrp="1"/>
          </p:cNvSpPr>
          <p:nvPr>
            <p:ph sz="quarter" idx="2"/>
          </p:nvPr>
        </p:nvSpPr>
        <p:spPr>
          <a:xfrm>
            <a:off x="457200" y="2963434"/>
            <a:ext cx="5266592" cy="2187575"/>
          </a:xfrm>
        </p:spPr>
        <p:txBody>
          <a:bodyPr>
            <a:noAutofit/>
          </a:bodyPr>
          <a:lstStyle/>
          <a:p>
            <a:pPr marL="0" indent="0">
              <a:buNone/>
            </a:pPr>
            <a:r>
              <a:rPr lang="en-US" sz="1800" dirty="0"/>
              <a:t>Dressed in a Hittite warrior’s costume, this figure carved on the King’s Gate door-jamb of the southeastern entrance to ancient </a:t>
            </a:r>
            <a:r>
              <a:rPr lang="en-US" sz="1800" dirty="0" err="1"/>
              <a:t>Håattusûas</a:t>
            </a:r>
            <a:r>
              <a:rPr lang="en-US" sz="1800" dirty="0"/>
              <a:t> (</a:t>
            </a:r>
            <a:r>
              <a:rPr lang="en-US" sz="1800" dirty="0" err="1" smtClean="0"/>
              <a:t>Bogûazko¬y</a:t>
            </a:r>
            <a:r>
              <a:rPr lang="en-US" sz="1800" dirty="0" smtClean="0"/>
              <a:t>, Anatolia) </a:t>
            </a:r>
            <a:r>
              <a:rPr lang="en-US" sz="1800" dirty="0"/>
              <a:t>wears a belted short kilt, helmet with ear-pieces, and plume. He also carries a sword with a crescent-shaped handle and a hand-shaped battle axe. A similar axe and sword have been found in Palestine and in the Persian site of </a:t>
            </a:r>
            <a:r>
              <a:rPr lang="en-US" sz="1800" dirty="0" err="1"/>
              <a:t>Luristan</a:t>
            </a:r>
            <a:r>
              <a:rPr lang="en-US" sz="1800" dirty="0"/>
              <a:t>. The door-jamb dates to the fourteenth century B.C.</a:t>
            </a:r>
          </a:p>
        </p:txBody>
      </p:sp>
      <p:pic>
        <p:nvPicPr>
          <p:cNvPr id="6" name="Picture 5"/>
          <p:cNvPicPr>
            <a:picLocks noChangeAspect="1"/>
          </p:cNvPicPr>
          <p:nvPr/>
        </p:nvPicPr>
        <p:blipFill>
          <a:blip r:embed="rId2"/>
          <a:stretch>
            <a:fillRect/>
          </a:stretch>
        </p:blipFill>
        <p:spPr>
          <a:xfrm>
            <a:off x="6005145" y="1375547"/>
            <a:ext cx="2804747" cy="5321259"/>
          </a:xfrm>
          <a:prstGeom prst="rect">
            <a:avLst/>
          </a:prstGeom>
        </p:spPr>
      </p:pic>
      <p:sp>
        <p:nvSpPr>
          <p:cNvPr id="8" name="TextBox 7"/>
          <p:cNvSpPr txBox="1"/>
          <p:nvPr/>
        </p:nvSpPr>
        <p:spPr>
          <a:xfrm>
            <a:off x="457200" y="6031523"/>
            <a:ext cx="5090747" cy="523220"/>
          </a:xfrm>
          <a:prstGeom prst="rect">
            <a:avLst/>
          </a:prstGeom>
          <a:noFill/>
        </p:spPr>
        <p:txBody>
          <a:bodyPr wrap="square" rtlCol="0">
            <a:spAutoFit/>
          </a:bodyPr>
          <a:lstStyle/>
          <a:p>
            <a:pPr algn="ctr"/>
            <a:r>
              <a:rPr lang="en-US" sz="1400" dirty="0"/>
              <a:t>Biblical Archaeology Review 5:5, September/October 1979</a:t>
            </a:r>
          </a:p>
          <a:p>
            <a:pPr algn="ctr"/>
            <a:r>
              <a:rPr lang="en-US" sz="1400" dirty="0">
                <a:solidFill>
                  <a:srgbClr val="CC5E28"/>
                </a:solidFill>
              </a:rPr>
              <a:t>Hittites in the Bible: What Does Archaeology Say?</a:t>
            </a:r>
          </a:p>
        </p:txBody>
      </p:sp>
    </p:spTree>
    <p:extLst>
      <p:ext uri="{BB962C8B-B14F-4D97-AF65-F5344CB8AC3E}">
        <p14:creationId xmlns:p14="http://schemas.microsoft.com/office/powerpoint/2010/main" val="139844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53" y="531994"/>
            <a:ext cx="8471647" cy="1143000"/>
          </a:xfrm>
        </p:spPr>
        <p:txBody>
          <a:bodyPr/>
          <a:lstStyle/>
          <a:p>
            <a:r>
              <a:rPr lang="en-US" sz="4000" b="1" dirty="0">
                <a:solidFill>
                  <a:srgbClr val="046380"/>
                </a:solidFill>
              </a:rPr>
              <a:t>Bronze cymbals </a:t>
            </a:r>
            <a:r>
              <a:rPr lang="en-US" sz="4000" b="1" dirty="0" smtClean="0">
                <a:solidFill>
                  <a:srgbClr val="046380"/>
                </a:solidFill>
              </a:rPr>
              <a:t>c</a:t>
            </a:r>
            <a:r>
              <a:rPr lang="en-US" sz="4000" b="1" dirty="0">
                <a:solidFill>
                  <a:srgbClr val="046380"/>
                </a:solidFill>
              </a:rPr>
              <a:t>. 14th century </a:t>
            </a:r>
            <a:r>
              <a:rPr lang="en-US" sz="4000" b="1" dirty="0" smtClean="0">
                <a:solidFill>
                  <a:srgbClr val="046380"/>
                </a:solidFill>
              </a:rPr>
              <a:t>BC, Found at Tall </a:t>
            </a:r>
            <a:r>
              <a:rPr lang="en-US" sz="4000" b="1" dirty="0">
                <a:solidFill>
                  <a:srgbClr val="046380"/>
                </a:solidFill>
              </a:rPr>
              <a:t>al-‘</a:t>
            </a:r>
            <a:r>
              <a:rPr lang="en-US" sz="4000" b="1" dirty="0" err="1" smtClean="0">
                <a:solidFill>
                  <a:srgbClr val="046380"/>
                </a:solidFill>
              </a:rPr>
              <a:t>Umayri</a:t>
            </a:r>
            <a:endParaRPr lang="en-US" sz="4000" dirty="0">
              <a:solidFill>
                <a:srgbClr val="046380"/>
              </a:solidFill>
            </a:endParaRPr>
          </a:p>
        </p:txBody>
      </p:sp>
      <p:sp>
        <p:nvSpPr>
          <p:cNvPr id="3" name="Content Placeholder 2"/>
          <p:cNvSpPr>
            <a:spLocks noGrp="1"/>
          </p:cNvSpPr>
          <p:nvPr>
            <p:ph sz="quarter" idx="1"/>
          </p:nvPr>
        </p:nvSpPr>
        <p:spPr>
          <a:xfrm>
            <a:off x="729762" y="1987062"/>
            <a:ext cx="4038600" cy="2185988"/>
          </a:xfrm>
        </p:spPr>
        <p:txBody>
          <a:bodyPr>
            <a:noAutofit/>
          </a:bodyPr>
          <a:lstStyle/>
          <a:p>
            <a:pPr marL="0" indent="0">
              <a:buNone/>
            </a:pPr>
            <a:r>
              <a:rPr lang="en-US" b="1" dirty="0" smtClean="0"/>
              <a:t>2 Samuel 6:5</a:t>
            </a:r>
          </a:p>
          <a:p>
            <a:pPr marL="0" indent="0">
              <a:buNone/>
            </a:pPr>
            <a:r>
              <a:rPr lang="en-US" i="1" dirty="0" smtClean="0"/>
              <a:t>“And </a:t>
            </a:r>
            <a:r>
              <a:rPr lang="en-US" i="1" dirty="0"/>
              <a:t>David and all the house of Israel were making merry before the LORD with all their might, with songs and lyres and harps and tambourines and castanets and </a:t>
            </a:r>
            <a:r>
              <a:rPr lang="en-US" b="1" i="1" dirty="0">
                <a:solidFill>
                  <a:srgbClr val="CC5E28"/>
                </a:solidFill>
              </a:rPr>
              <a:t>cymbals</a:t>
            </a:r>
            <a:r>
              <a:rPr lang="en-US" i="1" dirty="0"/>
              <a:t>.”</a:t>
            </a:r>
          </a:p>
        </p:txBody>
      </p:sp>
      <p:pic>
        <p:nvPicPr>
          <p:cNvPr id="4" name="Picture 3"/>
          <p:cNvPicPr>
            <a:picLocks noChangeAspect="1"/>
          </p:cNvPicPr>
          <p:nvPr/>
        </p:nvPicPr>
        <p:blipFill>
          <a:blip r:embed="rId2"/>
          <a:stretch>
            <a:fillRect/>
          </a:stretch>
        </p:blipFill>
        <p:spPr>
          <a:xfrm>
            <a:off x="4768362" y="2065028"/>
            <a:ext cx="3918438" cy="2475740"/>
          </a:xfrm>
          <a:prstGeom prst="rect">
            <a:avLst/>
          </a:prstGeom>
        </p:spPr>
      </p:pic>
      <p:sp>
        <p:nvSpPr>
          <p:cNvPr id="5" name="Rectangle 4"/>
          <p:cNvSpPr/>
          <p:nvPr/>
        </p:nvSpPr>
        <p:spPr>
          <a:xfrm>
            <a:off x="729762" y="4797186"/>
            <a:ext cx="7957038" cy="1015663"/>
          </a:xfrm>
          <a:prstGeom prst="rect">
            <a:avLst/>
          </a:prstGeom>
        </p:spPr>
        <p:txBody>
          <a:bodyPr wrap="square">
            <a:spAutoFit/>
          </a:bodyPr>
          <a:lstStyle/>
          <a:p>
            <a:r>
              <a:rPr lang="en-US" sz="2000" dirty="0"/>
              <a:t>Cymbals, each about 4 inches in diameter, found in Building A at ‘</a:t>
            </a:r>
            <a:r>
              <a:rPr lang="en-US" sz="2000" dirty="0" err="1"/>
              <a:t>Umayri</a:t>
            </a:r>
            <a:r>
              <a:rPr lang="en-US" sz="2000" dirty="0"/>
              <a:t>. 1 Samuel 10:5 describes a band of prophets playing musical instruments, perhaps including cymbals like the ones shown here.</a:t>
            </a:r>
          </a:p>
        </p:txBody>
      </p:sp>
      <p:sp>
        <p:nvSpPr>
          <p:cNvPr id="7" name="TextBox 6"/>
          <p:cNvSpPr txBox="1"/>
          <p:nvPr/>
        </p:nvSpPr>
        <p:spPr>
          <a:xfrm>
            <a:off x="729762" y="5913765"/>
            <a:ext cx="7957037" cy="584775"/>
          </a:xfrm>
          <a:prstGeom prst="rect">
            <a:avLst/>
          </a:prstGeom>
          <a:noFill/>
        </p:spPr>
        <p:txBody>
          <a:bodyPr wrap="square" rtlCol="0">
            <a:spAutoFit/>
          </a:bodyPr>
          <a:lstStyle/>
          <a:p>
            <a:pPr algn="ctr"/>
            <a:r>
              <a:rPr lang="en-US" sz="1600" dirty="0"/>
              <a:t>Biblical Archaeology Review 27:2, March/April 2001</a:t>
            </a:r>
          </a:p>
          <a:p>
            <a:pPr algn="ctr"/>
            <a:r>
              <a:rPr lang="en-US" sz="1600" dirty="0">
                <a:solidFill>
                  <a:srgbClr val="CC5E28"/>
                </a:solidFill>
              </a:rPr>
              <a:t>Excavating the Tribe of Reuben</a:t>
            </a:r>
          </a:p>
        </p:txBody>
      </p:sp>
    </p:spTree>
    <p:extLst>
      <p:ext uri="{BB962C8B-B14F-4D97-AF65-F5344CB8AC3E}">
        <p14:creationId xmlns:p14="http://schemas.microsoft.com/office/powerpoint/2010/main" val="2530218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751"/>
            <a:ext cx="9144000" cy="1143000"/>
          </a:xfrm>
        </p:spPr>
        <p:txBody>
          <a:bodyPr/>
          <a:lstStyle/>
          <a:p>
            <a:r>
              <a:rPr lang="en-US" sz="4400" b="1" dirty="0" smtClean="0">
                <a:solidFill>
                  <a:srgbClr val="046380"/>
                </a:solidFill>
              </a:rPr>
              <a:t>Sarcophagus of </a:t>
            </a:r>
            <a:r>
              <a:rPr lang="en-US" sz="4400" b="1" dirty="0" err="1" smtClean="0">
                <a:solidFill>
                  <a:srgbClr val="046380"/>
                </a:solidFill>
              </a:rPr>
              <a:t>Ahiram</a:t>
            </a:r>
            <a:r>
              <a:rPr lang="en-US" sz="4400" b="1" dirty="0" smtClean="0">
                <a:solidFill>
                  <a:srgbClr val="046380"/>
                </a:solidFill>
              </a:rPr>
              <a:t>, Phoenician King of Byblos</a:t>
            </a:r>
            <a:endParaRPr lang="en-US" sz="4400" b="1" dirty="0">
              <a:solidFill>
                <a:srgbClr val="046380"/>
              </a:solidFill>
            </a:endParaRPr>
          </a:p>
        </p:txBody>
      </p:sp>
      <p:sp>
        <p:nvSpPr>
          <p:cNvPr id="4" name="Text Placeholder 3"/>
          <p:cNvSpPr>
            <a:spLocks noGrp="1"/>
          </p:cNvSpPr>
          <p:nvPr>
            <p:ph type="body" sz="half" idx="2"/>
          </p:nvPr>
        </p:nvSpPr>
        <p:spPr>
          <a:xfrm>
            <a:off x="348762" y="1943099"/>
            <a:ext cx="3792415" cy="4198953"/>
          </a:xfrm>
        </p:spPr>
        <p:txBody>
          <a:bodyPr>
            <a:normAutofit fontScale="77500" lnSpcReduction="20000"/>
          </a:bodyPr>
          <a:lstStyle/>
          <a:p>
            <a:pPr marL="0" marR="0" lvl="0" indent="0" defTabSz="914400" eaLnBrk="1" fontAlgn="auto" latinLnBrk="0" hangingPunct="1">
              <a:lnSpc>
                <a:spcPct val="100000"/>
              </a:lnSpc>
              <a:spcBef>
                <a:spcPts val="600"/>
              </a:spcBef>
              <a:spcAft>
                <a:spcPts val="0"/>
              </a:spcAft>
              <a:buClrTx/>
              <a:buSzTx/>
              <a:buFontTx/>
              <a:buNone/>
              <a:tabLst/>
              <a:defRPr/>
            </a:pPr>
            <a:r>
              <a:rPr lang="en-US" b="1" dirty="0" smtClean="0"/>
              <a:t>1 Kings 5:18</a:t>
            </a:r>
            <a:endParaRPr lang="en-US" dirty="0"/>
          </a:p>
          <a:p>
            <a:pPr marL="0" lvl="0" indent="0">
              <a:spcBef>
                <a:spcPts val="600"/>
              </a:spcBef>
              <a:buClrTx/>
              <a:buNone/>
            </a:pPr>
            <a:r>
              <a:rPr lang="en-US" i="1" dirty="0" smtClean="0"/>
              <a:t>“The </a:t>
            </a:r>
            <a:r>
              <a:rPr lang="en-US" i="1" dirty="0"/>
              <a:t>craftsmen of Solomon and Hiram and workers from Byblos cut and prepared the timber and stone for the building of the temple</a:t>
            </a:r>
            <a:r>
              <a:rPr lang="en-US" i="1" dirty="0" smtClean="0"/>
              <a:t>.”</a:t>
            </a:r>
          </a:p>
          <a:p>
            <a:pPr marL="0" lvl="0" indent="0">
              <a:spcBef>
                <a:spcPts val="600"/>
              </a:spcBef>
              <a:buClrTx/>
              <a:buNone/>
            </a:pPr>
            <a:endParaRPr lang="en-US" dirty="0" smtClean="0"/>
          </a:p>
          <a:p>
            <a:pPr marL="0" lvl="0" indent="0">
              <a:spcBef>
                <a:spcPts val="600"/>
              </a:spcBef>
              <a:buClrTx/>
              <a:buNone/>
            </a:pPr>
            <a:r>
              <a:rPr lang="en-US" sz="2300" dirty="0" smtClean="0"/>
              <a:t>Reclining lions </a:t>
            </a:r>
            <a:r>
              <a:rPr lang="en-US" sz="2300" dirty="0"/>
              <a:t>support the four corners of the 11th-century B.C.E. stone sarcophagus of King </a:t>
            </a:r>
            <a:r>
              <a:rPr lang="en-US" sz="2300" dirty="0" err="1"/>
              <a:t>Ahiram</a:t>
            </a:r>
            <a:r>
              <a:rPr lang="en-US" sz="2300" dirty="0"/>
              <a:t> of Byblos, now in the Beirut Museum. Reliefs on the side panels depict a funerary banquet in which attendants stack cups and dishes on the offering table before the king who sits at left, enthroned on sphinxes.</a:t>
            </a:r>
            <a:endParaRPr lang="en-US" sz="2300" i="1" dirty="0"/>
          </a:p>
        </p:txBody>
      </p:sp>
      <p:pic>
        <p:nvPicPr>
          <p:cNvPr id="3" name="Picture 2"/>
          <p:cNvPicPr>
            <a:picLocks noChangeAspect="1"/>
          </p:cNvPicPr>
          <p:nvPr/>
        </p:nvPicPr>
        <p:blipFill>
          <a:blip r:embed="rId3"/>
          <a:stretch>
            <a:fillRect/>
          </a:stretch>
        </p:blipFill>
        <p:spPr>
          <a:xfrm>
            <a:off x="4701920" y="1943099"/>
            <a:ext cx="4213480" cy="4171345"/>
          </a:xfrm>
          <a:prstGeom prst="rect">
            <a:avLst/>
          </a:prstGeom>
        </p:spPr>
      </p:pic>
      <p:sp>
        <p:nvSpPr>
          <p:cNvPr id="7" name="Rectangle 6"/>
          <p:cNvSpPr/>
          <p:nvPr/>
        </p:nvSpPr>
        <p:spPr>
          <a:xfrm>
            <a:off x="348762" y="6142053"/>
            <a:ext cx="8566638" cy="584775"/>
          </a:xfrm>
          <a:prstGeom prst="rect">
            <a:avLst/>
          </a:prstGeom>
        </p:spPr>
        <p:txBody>
          <a:bodyPr wrap="square">
            <a:spAutoFit/>
          </a:bodyPr>
          <a:lstStyle/>
          <a:p>
            <a:pPr algn="ctr"/>
            <a:r>
              <a:rPr lang="en-US" sz="1600" dirty="0"/>
              <a:t>Biblical Archaeology Review 38:6, November/December 2012</a:t>
            </a:r>
          </a:p>
          <a:p>
            <a:pPr algn="ctr"/>
            <a:r>
              <a:rPr lang="en-US" sz="1600" dirty="0">
                <a:solidFill>
                  <a:srgbClr val="CC5E28"/>
                </a:solidFill>
              </a:rPr>
              <a:t>Is T1 David’s Tomb?</a:t>
            </a:r>
          </a:p>
        </p:txBody>
      </p:sp>
    </p:spTree>
    <p:extLst>
      <p:ext uri="{BB962C8B-B14F-4D97-AF65-F5344CB8AC3E}">
        <p14:creationId xmlns:p14="http://schemas.microsoft.com/office/powerpoint/2010/main" val="1371501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9501" y="1325987"/>
            <a:ext cx="2861534" cy="4212247"/>
          </a:xfrm>
        </p:spPr>
        <p:txBody>
          <a:bodyPr>
            <a:normAutofit/>
          </a:bodyPr>
          <a:lstStyle/>
          <a:p>
            <a:pPr marL="0" indent="0">
              <a:buNone/>
            </a:pPr>
            <a:r>
              <a:rPr lang="en-US" b="1" dirty="0" smtClean="0"/>
              <a:t>1 Kings 7:19</a:t>
            </a:r>
          </a:p>
          <a:p>
            <a:pPr marL="0" indent="0">
              <a:buNone/>
            </a:pPr>
            <a:endParaRPr lang="en-US" b="1" dirty="0" smtClean="0"/>
          </a:p>
          <a:p>
            <a:pPr marL="0" indent="0">
              <a:buNone/>
            </a:pPr>
            <a:r>
              <a:rPr lang="en-US" i="1" dirty="0" smtClean="0"/>
              <a:t>“The </a:t>
            </a:r>
            <a:r>
              <a:rPr lang="en-US" b="1" i="1" dirty="0" smtClean="0">
                <a:solidFill>
                  <a:srgbClr val="CC5E28"/>
                </a:solidFill>
              </a:rPr>
              <a:t>capitals</a:t>
            </a:r>
            <a:r>
              <a:rPr lang="en-US" i="1" dirty="0" smtClean="0"/>
              <a:t> at the tops of the pillars in the [Temple] vestibule were shaped like lilies and were four cubits high.”</a:t>
            </a:r>
            <a:endParaRPr lang="en-US" i="1" dirty="0"/>
          </a:p>
        </p:txBody>
      </p:sp>
      <p:sp>
        <p:nvSpPr>
          <p:cNvPr id="3" name="Title 2"/>
          <p:cNvSpPr>
            <a:spLocks noGrp="1"/>
          </p:cNvSpPr>
          <p:nvPr>
            <p:ph type="title"/>
          </p:nvPr>
        </p:nvSpPr>
        <p:spPr>
          <a:xfrm>
            <a:off x="688490" y="316936"/>
            <a:ext cx="7756263" cy="1054250"/>
          </a:xfrm>
        </p:spPr>
        <p:txBody>
          <a:bodyPr>
            <a:noAutofit/>
          </a:bodyPr>
          <a:lstStyle/>
          <a:p>
            <a:r>
              <a:rPr lang="en-US" sz="4400" b="1" dirty="0" smtClean="0">
                <a:solidFill>
                  <a:srgbClr val="046380"/>
                </a:solidFill>
              </a:rPr>
              <a:t>Elaborate Construction</a:t>
            </a:r>
            <a:endParaRPr lang="en-US" sz="3600" dirty="0">
              <a:solidFill>
                <a:srgbClr val="046380"/>
              </a:solidFill>
            </a:endParaRPr>
          </a:p>
        </p:txBody>
      </p:sp>
      <p:sp>
        <p:nvSpPr>
          <p:cNvPr id="8" name="Rectangle 7"/>
          <p:cNvSpPr/>
          <p:nvPr/>
        </p:nvSpPr>
        <p:spPr>
          <a:xfrm>
            <a:off x="3484544" y="4019911"/>
            <a:ext cx="5403962" cy="523220"/>
          </a:xfrm>
          <a:prstGeom prst="rect">
            <a:avLst/>
          </a:prstGeom>
        </p:spPr>
        <p:txBody>
          <a:bodyPr wrap="square">
            <a:spAutoFit/>
          </a:bodyPr>
          <a:lstStyle/>
          <a:p>
            <a:pPr algn="ctr"/>
            <a:r>
              <a:rPr lang="en-US" sz="1400" dirty="0"/>
              <a:t>Biblical Archaeology Review 23:1, January/February 1997</a:t>
            </a:r>
          </a:p>
          <a:p>
            <a:pPr algn="ctr"/>
            <a:r>
              <a:rPr lang="en-US" sz="1400" dirty="0">
                <a:solidFill>
                  <a:srgbClr val="CC5E28"/>
                </a:solidFill>
              </a:rPr>
              <a:t>Excavate King David’s Palace!</a:t>
            </a:r>
          </a:p>
        </p:txBody>
      </p:sp>
      <p:pic>
        <p:nvPicPr>
          <p:cNvPr id="4" name="Picture 3"/>
          <p:cNvPicPr>
            <a:picLocks noChangeAspect="1"/>
          </p:cNvPicPr>
          <p:nvPr/>
        </p:nvPicPr>
        <p:blipFill>
          <a:blip r:embed="rId2"/>
          <a:stretch>
            <a:fillRect/>
          </a:stretch>
        </p:blipFill>
        <p:spPr>
          <a:xfrm>
            <a:off x="3484544" y="1371187"/>
            <a:ext cx="5403962" cy="2613392"/>
          </a:xfrm>
          <a:prstGeom prst="rect">
            <a:avLst/>
          </a:prstGeom>
        </p:spPr>
      </p:pic>
      <p:sp>
        <p:nvSpPr>
          <p:cNvPr id="9" name="Rectangle 8"/>
          <p:cNvSpPr/>
          <p:nvPr/>
        </p:nvSpPr>
        <p:spPr>
          <a:xfrm>
            <a:off x="389501" y="4543131"/>
            <a:ext cx="8606118" cy="2031325"/>
          </a:xfrm>
          <a:prstGeom prst="rect">
            <a:avLst/>
          </a:prstGeom>
        </p:spPr>
        <p:txBody>
          <a:bodyPr wrap="square">
            <a:spAutoFit/>
          </a:bodyPr>
          <a:lstStyle/>
          <a:p>
            <a:r>
              <a:rPr lang="en-US" dirty="0" smtClean="0"/>
              <a:t>Given </a:t>
            </a:r>
            <a:r>
              <a:rPr lang="en-US" dirty="0"/>
              <a:t>the sophisticated craftsmanship of the capital and its bulk (4 feet long, 2 feet high, 1.5 feet thick), the building it adorned must have been impressive. Did it rest over the entranceway to David’s palace? Although archaeologist </a:t>
            </a:r>
            <a:r>
              <a:rPr lang="en-US" dirty="0" err="1"/>
              <a:t>Yigael</a:t>
            </a:r>
            <a:r>
              <a:rPr lang="en-US" dirty="0"/>
              <a:t> Shiloh dated the stones and capital to the ninth century B.C.E., author </a:t>
            </a:r>
            <a:r>
              <a:rPr lang="en-US" dirty="0" err="1"/>
              <a:t>Eilat</a:t>
            </a:r>
            <a:r>
              <a:rPr lang="en-US" dirty="0"/>
              <a:t> </a:t>
            </a:r>
            <a:r>
              <a:rPr lang="en-US" dirty="0" err="1"/>
              <a:t>Mazar</a:t>
            </a:r>
            <a:r>
              <a:rPr lang="en-US" dirty="0"/>
              <a:t> observes that there is no reason they could not date a century earlier (to the time of David). Or, if they do date to the ninth century, </a:t>
            </a:r>
            <a:r>
              <a:rPr lang="en-US" dirty="0" err="1"/>
              <a:t>Mazar</a:t>
            </a:r>
            <a:r>
              <a:rPr lang="en-US" dirty="0"/>
              <a:t> suggests, they could have come from repairs or additions made later on, while the palace was still in use.</a:t>
            </a:r>
          </a:p>
        </p:txBody>
      </p:sp>
    </p:spTree>
    <p:extLst>
      <p:ext uri="{BB962C8B-B14F-4D97-AF65-F5344CB8AC3E}">
        <p14:creationId xmlns:p14="http://schemas.microsoft.com/office/powerpoint/2010/main" val="661545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75"/>
            <a:ext cx="8229600" cy="1143000"/>
          </a:xfrm>
        </p:spPr>
        <p:txBody>
          <a:bodyPr/>
          <a:lstStyle/>
          <a:p>
            <a:r>
              <a:rPr lang="en-US" sz="4000" b="1" dirty="0" smtClean="0">
                <a:solidFill>
                  <a:srgbClr val="046380"/>
                </a:solidFill>
              </a:rPr>
              <a:t>Solomon’s Temple</a:t>
            </a:r>
            <a:endParaRPr lang="en-US" sz="4000" b="1" dirty="0">
              <a:solidFill>
                <a:srgbClr val="046380"/>
              </a:solidFill>
            </a:endParaRPr>
          </a:p>
        </p:txBody>
      </p:sp>
      <p:pic>
        <p:nvPicPr>
          <p:cNvPr id="4" name="Picture 3"/>
          <p:cNvPicPr>
            <a:picLocks noChangeAspect="1"/>
          </p:cNvPicPr>
          <p:nvPr/>
        </p:nvPicPr>
        <p:blipFill>
          <a:blip r:embed="rId2"/>
          <a:stretch>
            <a:fillRect/>
          </a:stretch>
        </p:blipFill>
        <p:spPr>
          <a:xfrm>
            <a:off x="457200" y="1165903"/>
            <a:ext cx="5715000" cy="3533775"/>
          </a:xfrm>
          <a:prstGeom prst="rect">
            <a:avLst/>
          </a:prstGeom>
        </p:spPr>
      </p:pic>
      <p:sp>
        <p:nvSpPr>
          <p:cNvPr id="9" name="Rectangle 8"/>
          <p:cNvSpPr/>
          <p:nvPr/>
        </p:nvSpPr>
        <p:spPr>
          <a:xfrm>
            <a:off x="457200" y="1161175"/>
            <a:ext cx="8229600" cy="5355312"/>
          </a:xfrm>
          <a:prstGeom prst="rect">
            <a:avLst/>
          </a:prstGeom>
        </p:spPr>
        <p:txBody>
          <a:bodyPr wrap="square">
            <a:spAutoFit/>
          </a:bodyPr>
          <a:lstStyle/>
          <a:p>
            <a:r>
              <a:rPr lang="en-US" dirty="0" smtClean="0"/>
              <a:t>												    What did Solomon’s 												    Temple look like? 													    Although we have no 												    physical remains, the 												    Biblical descriptions 												    offer many details, 													    including the presence 												    of an altar, a large 													    bronze basin (yam) 													    and ten wheeled carts, 												    or </a:t>
            </a:r>
            <a:r>
              <a:rPr lang="en-US" dirty="0" err="1" smtClean="0"/>
              <a:t>mekhonot</a:t>
            </a:r>
            <a:r>
              <a:rPr lang="en-US" dirty="0" smtClean="0"/>
              <a:t>, in the 													    courtyard in front of 												    the building. The Temple itself was divided into three main portions: the ‘</a:t>
            </a:r>
            <a:r>
              <a:rPr lang="en-US" dirty="0" err="1" smtClean="0"/>
              <a:t>ulam</a:t>
            </a:r>
            <a:r>
              <a:rPr lang="en-US" dirty="0" smtClean="0"/>
              <a:t>, or porch, with two columns named </a:t>
            </a:r>
            <a:r>
              <a:rPr lang="en-US" dirty="0" err="1" smtClean="0"/>
              <a:t>Yachin</a:t>
            </a:r>
            <a:r>
              <a:rPr lang="en-US" dirty="0" smtClean="0"/>
              <a:t> and Boaz, the </a:t>
            </a:r>
            <a:r>
              <a:rPr lang="en-US" dirty="0" err="1" smtClean="0"/>
              <a:t>heikhal</a:t>
            </a:r>
            <a:r>
              <a:rPr lang="en-US" dirty="0" smtClean="0"/>
              <a:t>, or main hall or sanctuary, and the </a:t>
            </a:r>
            <a:r>
              <a:rPr lang="en-US" dirty="0" err="1" smtClean="0"/>
              <a:t>debir</a:t>
            </a:r>
            <a:r>
              <a:rPr lang="en-US" dirty="0" smtClean="0"/>
              <a:t>, or inner sanctuary (holy of holies). Around the outside were side chambers or a corridor, called the </a:t>
            </a:r>
            <a:r>
              <a:rPr lang="en-US" dirty="0" err="1" smtClean="0"/>
              <a:t>yatsia</a:t>
            </a:r>
            <a:r>
              <a:rPr lang="en-US" dirty="0" smtClean="0"/>
              <a:t>‘ in the Bible. The discoveries of other Iron Age temples from the Near East continue to shed light on Solomon’s Temple and its real-world context.</a:t>
            </a:r>
            <a:endParaRPr lang="en-US" dirty="0"/>
          </a:p>
        </p:txBody>
      </p:sp>
      <p:sp>
        <p:nvSpPr>
          <p:cNvPr id="12" name="Rectangle 11"/>
          <p:cNvSpPr/>
          <p:nvPr/>
        </p:nvSpPr>
        <p:spPr>
          <a:xfrm>
            <a:off x="3740038" y="6157993"/>
            <a:ext cx="5403962" cy="523220"/>
          </a:xfrm>
          <a:prstGeom prst="rect">
            <a:avLst/>
          </a:prstGeom>
        </p:spPr>
        <p:txBody>
          <a:bodyPr wrap="square">
            <a:spAutoFit/>
          </a:bodyPr>
          <a:lstStyle/>
          <a:p>
            <a:pPr algn="ctr"/>
            <a:r>
              <a:rPr lang="en-US" sz="1400" dirty="0"/>
              <a:t>Biblical Archaeology Review 37:2, March/April 2011</a:t>
            </a:r>
          </a:p>
          <a:p>
            <a:pPr algn="ctr"/>
            <a:r>
              <a:rPr lang="en-US" sz="1400" dirty="0">
                <a:solidFill>
                  <a:srgbClr val="CC5E28"/>
                </a:solidFill>
              </a:rPr>
              <a:t>Solomon’s Temple in Context</a:t>
            </a:r>
          </a:p>
        </p:txBody>
      </p:sp>
    </p:spTree>
    <p:extLst>
      <p:ext uri="{BB962C8B-B14F-4D97-AF65-F5344CB8AC3E}">
        <p14:creationId xmlns:p14="http://schemas.microsoft.com/office/powerpoint/2010/main" val="292016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smtClean="0">
                <a:solidFill>
                  <a:srgbClr val="046380"/>
                </a:solidFill>
              </a:rPr>
              <a:t>Pool of Gibeon</a:t>
            </a:r>
            <a:br>
              <a:rPr lang="en-US" sz="4400" b="1" dirty="0" smtClean="0">
                <a:solidFill>
                  <a:srgbClr val="046380"/>
                </a:solidFill>
              </a:rPr>
            </a:br>
            <a:r>
              <a:rPr lang="en-US" sz="4400" b="1" dirty="0" smtClean="0">
                <a:solidFill>
                  <a:srgbClr val="046380"/>
                </a:solidFill>
              </a:rPr>
              <a:t>11th Century BC</a:t>
            </a:r>
            <a:endParaRPr lang="en-US" sz="4400" b="1" dirty="0">
              <a:solidFill>
                <a:srgbClr val="046380"/>
              </a:solidFill>
            </a:endParaRPr>
          </a:p>
        </p:txBody>
      </p:sp>
      <p:pic>
        <p:nvPicPr>
          <p:cNvPr id="5" name="Picture 4"/>
          <p:cNvPicPr>
            <a:picLocks noChangeAspect="1"/>
          </p:cNvPicPr>
          <p:nvPr/>
        </p:nvPicPr>
        <p:blipFill>
          <a:blip r:embed="rId2"/>
          <a:stretch>
            <a:fillRect/>
          </a:stretch>
        </p:blipFill>
        <p:spPr>
          <a:xfrm>
            <a:off x="5220073" y="1582978"/>
            <a:ext cx="3554650" cy="2491919"/>
          </a:xfrm>
          <a:prstGeom prst="rect">
            <a:avLst/>
          </a:prstGeom>
        </p:spPr>
      </p:pic>
      <p:pic>
        <p:nvPicPr>
          <p:cNvPr id="7" name="Picture 6"/>
          <p:cNvPicPr>
            <a:picLocks noChangeAspect="1"/>
          </p:cNvPicPr>
          <p:nvPr/>
        </p:nvPicPr>
        <p:blipFill>
          <a:blip r:embed="rId3"/>
          <a:stretch>
            <a:fillRect/>
          </a:stretch>
        </p:blipFill>
        <p:spPr>
          <a:xfrm>
            <a:off x="341585" y="3728743"/>
            <a:ext cx="2401099" cy="2641210"/>
          </a:xfrm>
          <a:prstGeom prst="rect">
            <a:avLst/>
          </a:prstGeom>
        </p:spPr>
      </p:pic>
      <p:sp>
        <p:nvSpPr>
          <p:cNvPr id="8" name="Rectangle 7"/>
          <p:cNvSpPr/>
          <p:nvPr/>
        </p:nvSpPr>
        <p:spPr>
          <a:xfrm>
            <a:off x="2837329" y="4240238"/>
            <a:ext cx="5937394" cy="2062103"/>
          </a:xfrm>
          <a:prstGeom prst="rect">
            <a:avLst/>
          </a:prstGeom>
        </p:spPr>
        <p:txBody>
          <a:bodyPr wrap="square">
            <a:spAutoFit/>
          </a:bodyPr>
          <a:lstStyle/>
          <a:p>
            <a:r>
              <a:rPr lang="en-US" sz="1600" dirty="0" smtClean="0"/>
              <a:t>Jar </a:t>
            </a:r>
            <a:r>
              <a:rPr lang="en-US" sz="1600" dirty="0"/>
              <a:t>handles inscribed with the word “Gibeon” were found in the debris of the water shaft. Written from right to left in 7th century B.C. Hebrew script, many of the inscriptions on the handles have next to the word “Gibeon” the phrase, “the enclosed vineyard” and the name of the owner of the vineyard. The discovery of an extensive wine production and storage complex at Gibeon confirmed that the </a:t>
            </a:r>
            <a:r>
              <a:rPr lang="en-US" sz="1600" dirty="0" err="1"/>
              <a:t>Gibeonites</a:t>
            </a:r>
            <a:r>
              <a:rPr lang="en-US" sz="1600" dirty="0"/>
              <a:t> stored wine in the jars to which the inscribed handles were once attached.</a:t>
            </a:r>
          </a:p>
        </p:txBody>
      </p:sp>
      <p:sp>
        <p:nvSpPr>
          <p:cNvPr id="9" name="Rectangle 8"/>
          <p:cNvSpPr/>
          <p:nvPr/>
        </p:nvSpPr>
        <p:spPr>
          <a:xfrm>
            <a:off x="138750" y="6372458"/>
            <a:ext cx="3701654" cy="461665"/>
          </a:xfrm>
          <a:prstGeom prst="rect">
            <a:avLst/>
          </a:prstGeom>
        </p:spPr>
        <p:txBody>
          <a:bodyPr wrap="none">
            <a:spAutoFit/>
          </a:bodyPr>
          <a:lstStyle/>
          <a:p>
            <a:pPr algn="ctr"/>
            <a:r>
              <a:rPr lang="en-US" sz="1200" dirty="0"/>
              <a:t>Biblical Archaeology Review 6:2, March/April 1980</a:t>
            </a:r>
          </a:p>
          <a:p>
            <a:pPr algn="ctr"/>
            <a:r>
              <a:rPr lang="en-US" sz="1200" dirty="0">
                <a:solidFill>
                  <a:srgbClr val="CC5E28"/>
                </a:solidFill>
              </a:rPr>
              <a:t>How Water Tunnels Worked</a:t>
            </a:r>
          </a:p>
        </p:txBody>
      </p:sp>
      <p:sp>
        <p:nvSpPr>
          <p:cNvPr id="10" name="Rectangle 9"/>
          <p:cNvSpPr/>
          <p:nvPr/>
        </p:nvSpPr>
        <p:spPr>
          <a:xfrm>
            <a:off x="341585" y="1417638"/>
            <a:ext cx="4572000" cy="2100575"/>
          </a:xfrm>
          <a:prstGeom prst="rect">
            <a:avLst/>
          </a:prstGeom>
        </p:spPr>
        <p:txBody>
          <a:bodyPr>
            <a:spAutoFit/>
          </a:bodyPr>
          <a:lstStyle/>
          <a:p>
            <a:r>
              <a:rPr lang="en-US" sz="2400" b="1" dirty="0" smtClean="0"/>
              <a:t>2 Samuel 2:13 </a:t>
            </a:r>
          </a:p>
          <a:p>
            <a:endParaRPr lang="en-US" sz="1050" b="1" dirty="0" smtClean="0"/>
          </a:p>
          <a:p>
            <a:r>
              <a:rPr lang="en-US" sz="2400" i="1" dirty="0" smtClean="0"/>
              <a:t>“And </a:t>
            </a:r>
            <a:r>
              <a:rPr lang="en-US" sz="2400" i="1" dirty="0" err="1"/>
              <a:t>Jo'ab</a:t>
            </a:r>
            <a:r>
              <a:rPr lang="en-US" sz="2400" i="1" dirty="0"/>
              <a:t> the son of </a:t>
            </a:r>
            <a:r>
              <a:rPr lang="en-US" sz="2400" i="1" dirty="0" err="1"/>
              <a:t>Zeru'iah</a:t>
            </a:r>
            <a:r>
              <a:rPr lang="en-US" sz="2400" i="1" dirty="0"/>
              <a:t>, and the servants of David, went out and met them at the </a:t>
            </a:r>
            <a:r>
              <a:rPr lang="en-US" sz="2400" b="1" i="1" dirty="0">
                <a:solidFill>
                  <a:srgbClr val="CC5E28"/>
                </a:solidFill>
              </a:rPr>
              <a:t>pool of </a:t>
            </a:r>
            <a:r>
              <a:rPr lang="en-US" sz="2400" b="1" i="1" dirty="0" smtClean="0">
                <a:solidFill>
                  <a:srgbClr val="CC5E28"/>
                </a:solidFill>
              </a:rPr>
              <a:t>Gibeon</a:t>
            </a:r>
            <a:r>
              <a:rPr lang="is-IS" sz="2400" i="1" dirty="0" smtClean="0"/>
              <a:t>…”</a:t>
            </a:r>
            <a:endParaRPr lang="en-US" sz="2400" i="1" dirty="0"/>
          </a:p>
        </p:txBody>
      </p:sp>
      <p:sp>
        <p:nvSpPr>
          <p:cNvPr id="11" name="TextBox 10"/>
          <p:cNvSpPr txBox="1"/>
          <p:nvPr/>
        </p:nvSpPr>
        <p:spPr>
          <a:xfrm>
            <a:off x="4705968" y="6369953"/>
            <a:ext cx="4582860" cy="461665"/>
          </a:xfrm>
          <a:prstGeom prst="rect">
            <a:avLst/>
          </a:prstGeom>
          <a:noFill/>
        </p:spPr>
        <p:txBody>
          <a:bodyPr wrap="square" rtlCol="0">
            <a:spAutoFit/>
          </a:bodyPr>
          <a:lstStyle/>
          <a:p>
            <a:pPr algn="ctr"/>
            <a:r>
              <a:rPr lang="en-US" sz="1200" dirty="0"/>
              <a:t>Biblical Archaeology Review 21:3, May/June 1995</a:t>
            </a:r>
          </a:p>
          <a:p>
            <a:pPr algn="ctr"/>
            <a:r>
              <a:rPr lang="en-US" sz="1200" dirty="0" smtClean="0">
                <a:solidFill>
                  <a:srgbClr val="CC5E28"/>
                </a:solidFill>
              </a:rPr>
              <a:t>10 </a:t>
            </a:r>
            <a:r>
              <a:rPr lang="en-US" sz="1200" dirty="0">
                <a:solidFill>
                  <a:srgbClr val="CC5E28"/>
                </a:solidFill>
              </a:rPr>
              <a:t>Great Finds</a:t>
            </a:r>
          </a:p>
        </p:txBody>
      </p:sp>
    </p:spTree>
    <p:extLst>
      <p:ext uri="{BB962C8B-B14F-4D97-AF65-F5344CB8AC3E}">
        <p14:creationId xmlns:p14="http://schemas.microsoft.com/office/powerpoint/2010/main" val="2751727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1067" y="1130731"/>
            <a:ext cx="4310401" cy="5092917"/>
          </a:xfrm>
        </p:spPr>
        <p:txBody>
          <a:bodyPr>
            <a:noAutofit/>
          </a:bodyPr>
          <a:lstStyle/>
          <a:p>
            <a:pPr marL="0" indent="0">
              <a:buNone/>
            </a:pPr>
            <a:r>
              <a:rPr lang="en-US" sz="2000" b="1" dirty="0" smtClean="0"/>
              <a:t>1 Kings 5:8-9</a:t>
            </a:r>
          </a:p>
          <a:p>
            <a:pPr marL="0" indent="0">
              <a:buNone/>
            </a:pPr>
            <a:r>
              <a:rPr lang="en-US" sz="2000" i="1" dirty="0"/>
              <a:t>So Hiram </a:t>
            </a:r>
            <a:r>
              <a:rPr lang="en-US" sz="2000" dirty="0" smtClean="0"/>
              <a:t>(king of </a:t>
            </a:r>
            <a:r>
              <a:rPr lang="en-US" sz="2000" dirty="0" err="1" smtClean="0"/>
              <a:t>Tyre</a:t>
            </a:r>
            <a:r>
              <a:rPr lang="en-US" sz="2000" dirty="0" smtClean="0"/>
              <a:t>) </a:t>
            </a:r>
            <a:r>
              <a:rPr lang="en-US" sz="2000" i="1" dirty="0" smtClean="0"/>
              <a:t>sent</a:t>
            </a:r>
            <a:r>
              <a:rPr lang="en-US" sz="2000" i="1" dirty="0"/>
              <a:t> word to Solomon, saying, “I have heard the message which you have sent me; I will do what you desire concerning the </a:t>
            </a:r>
            <a:r>
              <a:rPr lang="en-US" sz="2000" b="1" i="1" dirty="0">
                <a:solidFill>
                  <a:srgbClr val="CC5E28"/>
                </a:solidFill>
              </a:rPr>
              <a:t>cedar and cypress timber</a:t>
            </a:r>
            <a:r>
              <a:rPr lang="en-US" sz="2000" i="1" dirty="0"/>
              <a:t>. </a:t>
            </a:r>
            <a:r>
              <a:rPr lang="en-US" sz="2000" b="1" i="1" dirty="0" smtClean="0"/>
              <a:t> </a:t>
            </a:r>
            <a:r>
              <a:rPr lang="en-US" sz="2000" i="1" dirty="0" smtClean="0"/>
              <a:t>“</a:t>
            </a:r>
            <a:r>
              <a:rPr lang="en-US" sz="2000" i="1" dirty="0"/>
              <a:t>My servants will </a:t>
            </a:r>
            <a:r>
              <a:rPr lang="en-US" sz="2000" b="1" i="1" dirty="0">
                <a:solidFill>
                  <a:srgbClr val="CC5E28"/>
                </a:solidFill>
              </a:rPr>
              <a:t>bring them down from Lebanon to the sea</a:t>
            </a:r>
            <a:r>
              <a:rPr lang="en-US" sz="2000" i="1" dirty="0"/>
              <a:t>; and I will make them into rafts to go by sea to the place where you direct me, and I will have them broken up there, and you shall carry them away</a:t>
            </a:r>
            <a:r>
              <a:rPr lang="en-US" sz="2000" i="1" dirty="0" smtClean="0"/>
              <a:t>.”</a:t>
            </a:r>
            <a:r>
              <a:rPr lang="en-US" sz="2000" i="1" dirty="0"/>
              <a:t> </a:t>
            </a:r>
          </a:p>
        </p:txBody>
      </p:sp>
      <p:sp>
        <p:nvSpPr>
          <p:cNvPr id="3" name="Title 2"/>
          <p:cNvSpPr>
            <a:spLocks noGrp="1"/>
          </p:cNvSpPr>
          <p:nvPr>
            <p:ph type="title"/>
          </p:nvPr>
        </p:nvSpPr>
        <p:spPr>
          <a:xfrm>
            <a:off x="699247" y="271218"/>
            <a:ext cx="7756263" cy="1054250"/>
          </a:xfrm>
        </p:spPr>
        <p:txBody>
          <a:bodyPr/>
          <a:lstStyle/>
          <a:p>
            <a:r>
              <a:rPr lang="en-US" b="1" dirty="0" smtClean="0">
                <a:solidFill>
                  <a:srgbClr val="046380"/>
                </a:solidFill>
              </a:rPr>
              <a:t>Cedars of Lebanon</a:t>
            </a:r>
            <a:endParaRPr lang="en-US" b="1" dirty="0">
              <a:solidFill>
                <a:srgbClr val="046380"/>
              </a:solidFill>
            </a:endParaRPr>
          </a:p>
        </p:txBody>
      </p:sp>
      <p:pic>
        <p:nvPicPr>
          <p:cNvPr id="4" name="Picture 3"/>
          <p:cNvPicPr>
            <a:picLocks noChangeAspect="1"/>
          </p:cNvPicPr>
          <p:nvPr/>
        </p:nvPicPr>
        <p:blipFill>
          <a:blip r:embed="rId2"/>
          <a:stretch>
            <a:fillRect/>
          </a:stretch>
        </p:blipFill>
        <p:spPr>
          <a:xfrm>
            <a:off x="4783014" y="1768712"/>
            <a:ext cx="4153106" cy="2824753"/>
          </a:xfrm>
          <a:prstGeom prst="rect">
            <a:avLst/>
          </a:prstGeom>
        </p:spPr>
      </p:pic>
      <p:sp>
        <p:nvSpPr>
          <p:cNvPr id="5" name="TextBox 4"/>
          <p:cNvSpPr txBox="1"/>
          <p:nvPr/>
        </p:nvSpPr>
        <p:spPr>
          <a:xfrm>
            <a:off x="411067" y="5023319"/>
            <a:ext cx="8525053" cy="1200329"/>
          </a:xfrm>
          <a:prstGeom prst="rect">
            <a:avLst/>
          </a:prstGeom>
          <a:noFill/>
        </p:spPr>
        <p:txBody>
          <a:bodyPr wrap="square" rtlCol="0">
            <a:spAutoFit/>
          </a:bodyPr>
          <a:lstStyle/>
          <a:p>
            <a:r>
              <a:rPr lang="en-US" dirty="0"/>
              <a:t>This relief shows a fleet of Phoenician vessels, known as </a:t>
            </a:r>
            <a:r>
              <a:rPr lang="en-US" i="1" dirty="0"/>
              <a:t>hippos</a:t>
            </a:r>
            <a:r>
              <a:rPr lang="en-US" dirty="0"/>
              <a:t> ships, hauling timber by river from Lebanon to </a:t>
            </a:r>
            <a:r>
              <a:rPr lang="en-US" dirty="0" err="1"/>
              <a:t>Khorsobad</a:t>
            </a:r>
            <a:r>
              <a:rPr lang="en-US" dirty="0"/>
              <a:t> for construction of the palace of Sargon II, Assyrian king from 721 to 705 B.C.E. The ships are easily identifiable by their horsehead-shaped prows.</a:t>
            </a:r>
          </a:p>
        </p:txBody>
      </p:sp>
      <p:sp>
        <p:nvSpPr>
          <p:cNvPr id="6" name="TextBox 5"/>
          <p:cNvSpPr txBox="1"/>
          <p:nvPr/>
        </p:nvSpPr>
        <p:spPr>
          <a:xfrm>
            <a:off x="1831333" y="6223648"/>
            <a:ext cx="5492089" cy="523220"/>
          </a:xfrm>
          <a:prstGeom prst="rect">
            <a:avLst/>
          </a:prstGeom>
          <a:noFill/>
        </p:spPr>
        <p:txBody>
          <a:bodyPr wrap="square" rtlCol="0">
            <a:spAutoFit/>
          </a:bodyPr>
          <a:lstStyle/>
          <a:p>
            <a:pPr algn="ctr"/>
            <a:r>
              <a:rPr lang="en-US" sz="1400" dirty="0"/>
              <a:t>Biblical Archaeology Review 17:6, November/December 1991</a:t>
            </a:r>
          </a:p>
          <a:p>
            <a:pPr algn="ctr"/>
            <a:r>
              <a:rPr lang="en-US" sz="1400" dirty="0">
                <a:solidFill>
                  <a:srgbClr val="CC5E28"/>
                </a:solidFill>
              </a:rPr>
              <a:t>The Sea Peoples and Their Contributions to Civilization</a:t>
            </a:r>
          </a:p>
        </p:txBody>
      </p:sp>
    </p:spTree>
    <p:extLst>
      <p:ext uri="{BB962C8B-B14F-4D97-AF65-F5344CB8AC3E}">
        <p14:creationId xmlns:p14="http://schemas.microsoft.com/office/powerpoint/2010/main" val="2056180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 y="482221"/>
            <a:ext cx="9144000" cy="1143000"/>
          </a:xfrm>
        </p:spPr>
        <p:txBody>
          <a:bodyPr/>
          <a:lstStyle/>
          <a:p>
            <a:r>
              <a:rPr lang="en-US" b="1" dirty="0">
                <a:solidFill>
                  <a:srgbClr val="046380"/>
                </a:solidFill>
              </a:rPr>
              <a:t>Foundation Stone of the </a:t>
            </a:r>
            <a:br>
              <a:rPr lang="en-US" b="1" dirty="0">
                <a:solidFill>
                  <a:srgbClr val="046380"/>
                </a:solidFill>
              </a:rPr>
            </a:br>
            <a:r>
              <a:rPr lang="en-US" b="1" dirty="0">
                <a:solidFill>
                  <a:srgbClr val="046380"/>
                </a:solidFill>
              </a:rPr>
              <a:t>Dome of the Rock</a:t>
            </a:r>
          </a:p>
        </p:txBody>
      </p:sp>
      <p:sp>
        <p:nvSpPr>
          <p:cNvPr id="3" name="Content Placeholder 2"/>
          <p:cNvSpPr>
            <a:spLocks noGrp="1"/>
          </p:cNvSpPr>
          <p:nvPr>
            <p:ph idx="1"/>
          </p:nvPr>
        </p:nvSpPr>
        <p:spPr>
          <a:xfrm>
            <a:off x="5116623" y="1882471"/>
            <a:ext cx="3810000" cy="1630363"/>
          </a:xfrm>
        </p:spPr>
        <p:txBody>
          <a:bodyPr>
            <a:noAutofit/>
          </a:bodyPr>
          <a:lstStyle/>
          <a:p>
            <a:pPr marL="0" indent="0">
              <a:buNone/>
            </a:pPr>
            <a:r>
              <a:rPr lang="en-US" sz="1800" dirty="0">
                <a:cs typeface="Book Antiqua"/>
              </a:rPr>
              <a:t>The highest point on the Temple Mount, the rock rises 5 feet above the floor of the Dome of the Rock. Steps lead to a cave below the rock, but the cave itself and access to it have been recut so many times over the centuries that it is impossible to know the original shape. According to early Muslim tradition, Solomon built his Temple directly over the rock. Later Muslim tradition identifies the rock as the place from which the Prophet Muhammad ascended to heaven.</a:t>
            </a:r>
            <a:endParaRPr lang="en-US" sz="1800" dirty="0">
              <a:latin typeface="Book Antiqua"/>
              <a:cs typeface="Book Antiqua"/>
            </a:endParaRPr>
          </a:p>
        </p:txBody>
      </p:sp>
      <p:pic>
        <p:nvPicPr>
          <p:cNvPr id="4" name="Picture 3"/>
          <p:cNvPicPr>
            <a:picLocks noChangeAspect="1"/>
          </p:cNvPicPr>
          <p:nvPr/>
        </p:nvPicPr>
        <p:blipFill>
          <a:blip r:embed="rId2"/>
          <a:stretch>
            <a:fillRect/>
          </a:stretch>
        </p:blipFill>
        <p:spPr>
          <a:xfrm>
            <a:off x="578241" y="1960096"/>
            <a:ext cx="4320635" cy="4306233"/>
          </a:xfrm>
          <a:prstGeom prst="rect">
            <a:avLst/>
          </a:prstGeom>
        </p:spPr>
      </p:pic>
      <p:sp>
        <p:nvSpPr>
          <p:cNvPr id="8" name="TextBox 7"/>
          <p:cNvSpPr txBox="1"/>
          <p:nvPr/>
        </p:nvSpPr>
        <p:spPr>
          <a:xfrm>
            <a:off x="4275579" y="6004719"/>
            <a:ext cx="5492089" cy="523220"/>
          </a:xfrm>
          <a:prstGeom prst="rect">
            <a:avLst/>
          </a:prstGeom>
          <a:noFill/>
        </p:spPr>
        <p:txBody>
          <a:bodyPr wrap="square" rtlCol="0">
            <a:spAutoFit/>
          </a:bodyPr>
          <a:lstStyle/>
          <a:p>
            <a:pPr algn="ctr"/>
            <a:r>
              <a:rPr lang="en-US" sz="1400" dirty="0"/>
              <a:t>Biblical Archaeology Review 32:4, July/August 2006</a:t>
            </a:r>
          </a:p>
          <a:p>
            <a:pPr algn="ctr"/>
            <a:r>
              <a:rPr lang="en-US" sz="1400" dirty="0">
                <a:solidFill>
                  <a:srgbClr val="CC5E28"/>
                </a:solidFill>
              </a:rPr>
              <a:t>Islam on the Temple Mount</a:t>
            </a:r>
          </a:p>
        </p:txBody>
      </p:sp>
    </p:spTree>
    <p:extLst>
      <p:ext uri="{BB962C8B-B14F-4D97-AF65-F5344CB8AC3E}">
        <p14:creationId xmlns:p14="http://schemas.microsoft.com/office/powerpoint/2010/main" val="27369885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6075" y="287732"/>
            <a:ext cx="7756263" cy="1054250"/>
          </a:xfrm>
        </p:spPr>
        <p:txBody>
          <a:bodyPr/>
          <a:lstStyle/>
          <a:p>
            <a:r>
              <a:rPr lang="en-US" b="1" dirty="0" smtClean="0">
                <a:solidFill>
                  <a:srgbClr val="046380"/>
                </a:solidFill>
              </a:rPr>
              <a:t>The Walls of Solomon</a:t>
            </a:r>
            <a:endParaRPr lang="en-US" b="1" dirty="0">
              <a:solidFill>
                <a:srgbClr val="046380"/>
              </a:solidFill>
            </a:endParaRPr>
          </a:p>
        </p:txBody>
      </p:sp>
      <p:sp>
        <p:nvSpPr>
          <p:cNvPr id="4" name="Rectangle 3"/>
          <p:cNvSpPr/>
          <p:nvPr/>
        </p:nvSpPr>
        <p:spPr>
          <a:xfrm>
            <a:off x="348547" y="1341982"/>
            <a:ext cx="8444753" cy="1846659"/>
          </a:xfrm>
          <a:prstGeom prst="rect">
            <a:avLst/>
          </a:prstGeom>
        </p:spPr>
        <p:txBody>
          <a:bodyPr wrap="square">
            <a:spAutoFit/>
          </a:bodyPr>
          <a:lstStyle/>
          <a:p>
            <a:r>
              <a:rPr lang="en-US" sz="2200" b="1" dirty="0" smtClean="0"/>
              <a:t>1 Kings 9:15</a:t>
            </a:r>
            <a:endParaRPr lang="en-US" sz="2200" b="1" dirty="0"/>
          </a:p>
          <a:p>
            <a:endParaRPr lang="en-US" sz="1000" b="1" i="1" dirty="0" smtClean="0">
              <a:cs typeface="Book Antiqua"/>
            </a:endParaRPr>
          </a:p>
          <a:p>
            <a:r>
              <a:rPr lang="en-US" sz="2000" i="1" dirty="0" smtClean="0">
                <a:cs typeface="Book Antiqua"/>
              </a:rPr>
              <a:t>“This </a:t>
            </a:r>
            <a:r>
              <a:rPr lang="en-US" sz="2000" i="1" dirty="0">
                <a:cs typeface="Book Antiqua"/>
              </a:rPr>
              <a:t>was the purpose of the forced labor which Solomon imposed:  It was to build </a:t>
            </a:r>
            <a:r>
              <a:rPr lang="en-US" sz="2000" b="1" i="1" dirty="0">
                <a:solidFill>
                  <a:srgbClr val="CC5E28"/>
                </a:solidFill>
                <a:cs typeface="Book Antiqua"/>
              </a:rPr>
              <a:t>the House of the Lord, his own palace, the </a:t>
            </a:r>
            <a:r>
              <a:rPr lang="en-US" sz="2000" b="1" i="1" dirty="0" err="1">
                <a:solidFill>
                  <a:srgbClr val="CC5E28"/>
                </a:solidFill>
                <a:cs typeface="Book Antiqua"/>
              </a:rPr>
              <a:t>Millo</a:t>
            </a:r>
            <a:r>
              <a:rPr lang="en-US" sz="2000" b="1" i="1" dirty="0">
                <a:solidFill>
                  <a:srgbClr val="CC5E28"/>
                </a:solidFill>
                <a:cs typeface="Book Antiqua"/>
              </a:rPr>
              <a:t>, and the wall of Jerusalem, and to fortify </a:t>
            </a:r>
            <a:r>
              <a:rPr lang="en-US" sz="2000" b="1" i="1" dirty="0" err="1">
                <a:solidFill>
                  <a:srgbClr val="CC5E28"/>
                </a:solidFill>
                <a:cs typeface="Book Antiqua"/>
              </a:rPr>
              <a:t>Hazor</a:t>
            </a:r>
            <a:r>
              <a:rPr lang="en-US" sz="2000" b="1" i="1" dirty="0">
                <a:solidFill>
                  <a:srgbClr val="CC5E28"/>
                </a:solidFill>
                <a:cs typeface="Book Antiqua"/>
              </a:rPr>
              <a:t>, Megiddo, and Gezer.</a:t>
            </a:r>
            <a:r>
              <a:rPr lang="en-US" sz="2000" i="1" dirty="0">
                <a:cs typeface="Book Antiqua"/>
              </a:rPr>
              <a:t>”</a:t>
            </a:r>
          </a:p>
          <a:p>
            <a:endParaRPr lang="en-US" sz="2200" dirty="0"/>
          </a:p>
        </p:txBody>
      </p:sp>
      <p:sp>
        <p:nvSpPr>
          <p:cNvPr id="6" name="TextBox 5"/>
          <p:cNvSpPr txBox="1"/>
          <p:nvPr/>
        </p:nvSpPr>
        <p:spPr>
          <a:xfrm>
            <a:off x="5211901" y="5834970"/>
            <a:ext cx="3784180" cy="830997"/>
          </a:xfrm>
          <a:prstGeom prst="rect">
            <a:avLst/>
          </a:prstGeom>
          <a:noFill/>
        </p:spPr>
        <p:txBody>
          <a:bodyPr wrap="square" rtlCol="0">
            <a:spAutoFit/>
          </a:bodyPr>
          <a:lstStyle/>
          <a:p>
            <a:pPr algn="ctr"/>
            <a:r>
              <a:rPr lang="en-US" sz="1600" dirty="0"/>
              <a:t>Biblical Archaeology Review 37:2, March/April 2011</a:t>
            </a:r>
          </a:p>
          <a:p>
            <a:pPr algn="ctr"/>
            <a:r>
              <a:rPr lang="en-US" sz="1600" dirty="0">
                <a:solidFill>
                  <a:srgbClr val="CC5E28"/>
                </a:solidFill>
              </a:rPr>
              <a:t>Wall of Solomon’s Royal City Identified</a:t>
            </a:r>
          </a:p>
        </p:txBody>
      </p:sp>
      <p:pic>
        <p:nvPicPr>
          <p:cNvPr id="2" name="Picture 1"/>
          <p:cNvPicPr>
            <a:picLocks noChangeAspect="1"/>
          </p:cNvPicPr>
          <p:nvPr/>
        </p:nvPicPr>
        <p:blipFill>
          <a:blip r:embed="rId2"/>
          <a:stretch>
            <a:fillRect/>
          </a:stretch>
        </p:blipFill>
        <p:spPr>
          <a:xfrm>
            <a:off x="348546" y="2954990"/>
            <a:ext cx="4863355" cy="3647516"/>
          </a:xfrm>
          <a:prstGeom prst="rect">
            <a:avLst/>
          </a:prstGeom>
        </p:spPr>
      </p:pic>
      <p:sp>
        <p:nvSpPr>
          <p:cNvPr id="7" name="Rectangle 6"/>
          <p:cNvSpPr/>
          <p:nvPr/>
        </p:nvSpPr>
        <p:spPr>
          <a:xfrm>
            <a:off x="5211900" y="2954990"/>
            <a:ext cx="3784181" cy="2862322"/>
          </a:xfrm>
          <a:prstGeom prst="rect">
            <a:avLst/>
          </a:prstGeom>
        </p:spPr>
        <p:txBody>
          <a:bodyPr wrap="square">
            <a:spAutoFit/>
          </a:bodyPr>
          <a:lstStyle/>
          <a:p>
            <a:r>
              <a:rPr lang="en-US" dirty="0"/>
              <a:t>Professor </a:t>
            </a:r>
            <a:r>
              <a:rPr lang="en-US" dirty="0" err="1"/>
              <a:t>Eilat</a:t>
            </a:r>
            <a:r>
              <a:rPr lang="en-US" dirty="0"/>
              <a:t> </a:t>
            </a:r>
            <a:r>
              <a:rPr lang="en-US" dirty="0" err="1"/>
              <a:t>Mazar</a:t>
            </a:r>
            <a:r>
              <a:rPr lang="en-US" dirty="0"/>
              <a:t> is dwarfed by the massive blocks of the eastern wall of the Corner Turret she uncovered during her excavations south of the Temple Mount. Based on pottery found below the wall’s foundations, </a:t>
            </a:r>
            <a:r>
              <a:rPr lang="en-US" dirty="0" err="1"/>
              <a:t>Mazar</a:t>
            </a:r>
            <a:r>
              <a:rPr lang="en-US" dirty="0"/>
              <a:t> dates the fortification to the tenth century B.C.E., the time of King Solomon.</a:t>
            </a:r>
          </a:p>
        </p:txBody>
      </p:sp>
    </p:spTree>
    <p:extLst>
      <p:ext uri="{BB962C8B-B14F-4D97-AF65-F5344CB8AC3E}">
        <p14:creationId xmlns:p14="http://schemas.microsoft.com/office/powerpoint/2010/main" val="4062817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8490" y="441994"/>
            <a:ext cx="7756263" cy="1054250"/>
          </a:xfrm>
        </p:spPr>
        <p:txBody>
          <a:bodyPr/>
          <a:lstStyle/>
          <a:p>
            <a:r>
              <a:rPr lang="en-US" sz="4400" b="1" dirty="0" smtClean="0">
                <a:solidFill>
                  <a:srgbClr val="046380"/>
                </a:solidFill>
              </a:rPr>
              <a:t>Solomon’s Casemate Walls</a:t>
            </a:r>
            <a:br>
              <a:rPr lang="en-US" sz="4400" b="1" dirty="0" smtClean="0">
                <a:solidFill>
                  <a:srgbClr val="046380"/>
                </a:solidFill>
              </a:rPr>
            </a:br>
            <a:r>
              <a:rPr lang="en-US" sz="4400" b="1" dirty="0" smtClean="0">
                <a:solidFill>
                  <a:srgbClr val="046380"/>
                </a:solidFill>
              </a:rPr>
              <a:t>To Fortify Other Cities</a:t>
            </a:r>
            <a:endParaRPr lang="en-US" sz="4400" b="1" dirty="0">
              <a:solidFill>
                <a:srgbClr val="046380"/>
              </a:solidFill>
            </a:endParaRPr>
          </a:p>
        </p:txBody>
      </p:sp>
      <p:sp>
        <p:nvSpPr>
          <p:cNvPr id="4" name="Rectangle 3"/>
          <p:cNvSpPr/>
          <p:nvPr/>
        </p:nvSpPr>
        <p:spPr>
          <a:xfrm>
            <a:off x="308343" y="1602769"/>
            <a:ext cx="4678324" cy="3693319"/>
          </a:xfrm>
          <a:prstGeom prst="rect">
            <a:avLst/>
          </a:prstGeom>
        </p:spPr>
        <p:txBody>
          <a:bodyPr wrap="square">
            <a:spAutoFit/>
          </a:bodyPr>
          <a:lstStyle/>
          <a:p>
            <a:r>
              <a:rPr lang="en-US" dirty="0">
                <a:solidFill>
                  <a:srgbClr val="000000"/>
                </a:solidFill>
                <a:latin typeface="Book Antiqua" charset="0"/>
                <a:ea typeface="Book Antiqua" charset="0"/>
                <a:cs typeface="Book Antiqua" charset="0"/>
              </a:rPr>
              <a:t>A curving casemate wall gives an oval shape to the </a:t>
            </a:r>
            <a:r>
              <a:rPr lang="en-US" dirty="0" err="1">
                <a:solidFill>
                  <a:srgbClr val="000000"/>
                </a:solidFill>
                <a:latin typeface="Book Antiqua" charset="0"/>
                <a:ea typeface="Book Antiqua" charset="0"/>
                <a:cs typeface="Book Antiqua" charset="0"/>
              </a:rPr>
              <a:t>Aqrav</a:t>
            </a:r>
            <a:r>
              <a:rPr lang="en-US" dirty="0">
                <a:solidFill>
                  <a:srgbClr val="000000"/>
                </a:solidFill>
                <a:latin typeface="Book Antiqua" charset="0"/>
                <a:ea typeface="Book Antiqua" charset="0"/>
                <a:cs typeface="Book Antiqua" charset="0"/>
              </a:rPr>
              <a:t> fortress. In Solomon’s day, casemate walls were extensively used as fortifications. Casemate walls consist of two parallel walls interrupted at intervals by transverse walls that subdivide the area into rooms called casemates. One of those rooms is clearly seen in the right foreground of the photo. Casemate rooms could be used as armories, storerooms or lodgings, or they could be filled with rubble to strengthen the fortifications at the time of an attack.</a:t>
            </a:r>
            <a:r>
              <a:rPr lang="en-US" dirty="0">
                <a:latin typeface="Book Antiqua" charset="0"/>
                <a:ea typeface="Book Antiqua" charset="0"/>
                <a:cs typeface="Book Antiqua" charset="0"/>
              </a:rPr>
              <a:t/>
            </a:r>
            <a:br>
              <a:rPr lang="en-US" dirty="0">
                <a:latin typeface="Book Antiqua" charset="0"/>
                <a:ea typeface="Book Antiqua" charset="0"/>
                <a:cs typeface="Book Antiqua" charset="0"/>
              </a:rPr>
            </a:br>
            <a:endParaRPr lang="en-US" dirty="0">
              <a:latin typeface="Book Antiqua" charset="0"/>
              <a:ea typeface="Book Antiqua" charset="0"/>
              <a:cs typeface="Book Antiqua" charset="0"/>
            </a:endParaRPr>
          </a:p>
        </p:txBody>
      </p:sp>
      <p:pic>
        <p:nvPicPr>
          <p:cNvPr id="5" name="Picture 4"/>
          <p:cNvPicPr>
            <a:picLocks noChangeAspect="1"/>
          </p:cNvPicPr>
          <p:nvPr/>
        </p:nvPicPr>
        <p:blipFill>
          <a:blip r:embed="rId2"/>
          <a:stretch>
            <a:fillRect/>
          </a:stretch>
        </p:blipFill>
        <p:spPr>
          <a:xfrm>
            <a:off x="4986667" y="1749374"/>
            <a:ext cx="3795827" cy="3068293"/>
          </a:xfrm>
          <a:prstGeom prst="rect">
            <a:avLst/>
          </a:prstGeom>
        </p:spPr>
      </p:pic>
      <p:sp>
        <p:nvSpPr>
          <p:cNvPr id="2" name="Rectangle 1"/>
          <p:cNvSpPr/>
          <p:nvPr/>
        </p:nvSpPr>
        <p:spPr>
          <a:xfrm>
            <a:off x="308343" y="5054246"/>
            <a:ext cx="8474150" cy="923330"/>
          </a:xfrm>
          <a:prstGeom prst="rect">
            <a:avLst/>
          </a:prstGeom>
        </p:spPr>
        <p:txBody>
          <a:bodyPr wrap="square">
            <a:spAutoFit/>
          </a:bodyPr>
          <a:lstStyle/>
          <a:p>
            <a:r>
              <a:rPr lang="en-US" dirty="0"/>
              <a:t>Preserved to a height of over six feet, this casemate wall in the eastern side of the fortress surrounded a central unroofed courtyard. All of the Central Negev fortresses were protected by similar casemate walls.</a:t>
            </a:r>
          </a:p>
        </p:txBody>
      </p:sp>
      <p:sp>
        <p:nvSpPr>
          <p:cNvPr id="6" name="TextBox 5"/>
          <p:cNvSpPr txBox="1"/>
          <p:nvPr/>
        </p:nvSpPr>
        <p:spPr>
          <a:xfrm>
            <a:off x="599739" y="6006225"/>
            <a:ext cx="7933763" cy="584775"/>
          </a:xfrm>
          <a:prstGeom prst="rect">
            <a:avLst/>
          </a:prstGeom>
          <a:noFill/>
        </p:spPr>
        <p:txBody>
          <a:bodyPr wrap="square" rtlCol="0">
            <a:spAutoFit/>
          </a:bodyPr>
          <a:lstStyle/>
          <a:p>
            <a:pPr algn="ctr"/>
            <a:r>
              <a:rPr lang="en-US" sz="1600" dirty="0"/>
              <a:t>Biblical Archaeology Review 11:3, May/June 1985</a:t>
            </a:r>
          </a:p>
          <a:p>
            <a:pPr algn="ctr"/>
            <a:r>
              <a:rPr lang="en-US" sz="1600" dirty="0">
                <a:solidFill>
                  <a:srgbClr val="CC5E28"/>
                </a:solidFill>
              </a:rPr>
              <a:t>The Fortresses King Solomon Built to Protect His Southern Border</a:t>
            </a:r>
          </a:p>
        </p:txBody>
      </p:sp>
    </p:spTree>
    <p:extLst>
      <p:ext uri="{BB962C8B-B14F-4D97-AF65-F5344CB8AC3E}">
        <p14:creationId xmlns:p14="http://schemas.microsoft.com/office/powerpoint/2010/main" val="3153417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48962" y="165640"/>
            <a:ext cx="8229600" cy="1143000"/>
          </a:xfrm>
        </p:spPr>
        <p:txBody>
          <a:bodyPr>
            <a:noAutofit/>
          </a:bodyPr>
          <a:lstStyle/>
          <a:p>
            <a:r>
              <a:rPr lang="en-US" sz="4400" b="1" dirty="0" smtClean="0">
                <a:solidFill>
                  <a:srgbClr val="046380"/>
                </a:solidFill>
                <a:latin typeface="Book Antiqua"/>
                <a:cs typeface="Book Antiqua"/>
              </a:rPr>
              <a:t>Matching Gates</a:t>
            </a:r>
            <a:endParaRPr lang="en-US" sz="4400" b="1" dirty="0">
              <a:solidFill>
                <a:srgbClr val="046380"/>
              </a:solidFill>
              <a:latin typeface="Book Antiqua"/>
              <a:cs typeface="Book Antiqua"/>
            </a:endParaRPr>
          </a:p>
        </p:txBody>
      </p:sp>
      <p:pic>
        <p:nvPicPr>
          <p:cNvPr id="2" name="Picture 1"/>
          <p:cNvPicPr>
            <a:picLocks noChangeAspect="1"/>
          </p:cNvPicPr>
          <p:nvPr/>
        </p:nvPicPr>
        <p:blipFill>
          <a:blip r:embed="rId2"/>
          <a:stretch>
            <a:fillRect/>
          </a:stretch>
        </p:blipFill>
        <p:spPr>
          <a:xfrm>
            <a:off x="330186" y="1514035"/>
            <a:ext cx="3870678" cy="4861326"/>
          </a:xfrm>
          <a:prstGeom prst="rect">
            <a:avLst/>
          </a:prstGeom>
        </p:spPr>
      </p:pic>
      <p:sp>
        <p:nvSpPr>
          <p:cNvPr id="9" name="Rectangle 8"/>
          <p:cNvSpPr/>
          <p:nvPr/>
        </p:nvSpPr>
        <p:spPr>
          <a:xfrm>
            <a:off x="4200864" y="1475741"/>
            <a:ext cx="4572000" cy="3970318"/>
          </a:xfrm>
          <a:prstGeom prst="rect">
            <a:avLst/>
          </a:prstGeom>
        </p:spPr>
        <p:txBody>
          <a:bodyPr>
            <a:spAutoFit/>
          </a:bodyPr>
          <a:lstStyle/>
          <a:p>
            <a:r>
              <a:rPr lang="en-US" dirty="0"/>
              <a:t>The three gates have long stood as a dramatic example of how the Bible is proved right by archaeology. But the consensus over the gates is now under attack. Israel Finkelstein and David </a:t>
            </a:r>
            <a:r>
              <a:rPr lang="en-US" dirty="0" err="1"/>
              <a:t>Ussishkin</a:t>
            </a:r>
            <a:r>
              <a:rPr lang="en-US" dirty="0"/>
              <a:t> are re-excavating Megiddo, and they believe that the gate there is not </a:t>
            </a:r>
            <a:r>
              <a:rPr lang="en-US" dirty="0" err="1"/>
              <a:t>Solomonic</a:t>
            </a:r>
            <a:r>
              <a:rPr lang="en-US" dirty="0"/>
              <a:t> at all but rather dates to the ninth century B.C.—a good hundred years or so after Israel’s wise king. The debate over the dating of the gates occupied a special session at </a:t>
            </a:r>
            <a:r>
              <a:rPr lang="en-US" dirty="0" smtClean="0"/>
              <a:t>the [1998] </a:t>
            </a:r>
            <a:r>
              <a:rPr lang="en-US" dirty="0"/>
              <a:t>academic conference of archaeologists and Bible scholars.</a:t>
            </a:r>
          </a:p>
        </p:txBody>
      </p:sp>
      <p:sp>
        <p:nvSpPr>
          <p:cNvPr id="10" name="Rectangle 9"/>
          <p:cNvSpPr/>
          <p:nvPr/>
        </p:nvSpPr>
        <p:spPr>
          <a:xfrm>
            <a:off x="4200864" y="5755547"/>
            <a:ext cx="4934898" cy="584775"/>
          </a:xfrm>
          <a:prstGeom prst="rect">
            <a:avLst/>
          </a:prstGeom>
        </p:spPr>
        <p:txBody>
          <a:bodyPr wrap="square">
            <a:spAutoFit/>
          </a:bodyPr>
          <a:lstStyle/>
          <a:p>
            <a:pPr algn="ctr"/>
            <a:r>
              <a:rPr lang="en-US" sz="1600" dirty="0"/>
              <a:t>Biblical Archaeology Review 24:2, March/April 1998</a:t>
            </a:r>
          </a:p>
          <a:p>
            <a:pPr algn="ctr"/>
            <a:r>
              <a:rPr lang="en-US" sz="1600" dirty="0">
                <a:solidFill>
                  <a:srgbClr val="CC5E28"/>
                </a:solidFill>
              </a:rPr>
              <a:t>Where Is the Tenth Century?</a:t>
            </a:r>
          </a:p>
        </p:txBody>
      </p:sp>
    </p:spTree>
    <p:extLst>
      <p:ext uri="{BB962C8B-B14F-4D97-AF65-F5344CB8AC3E}">
        <p14:creationId xmlns:p14="http://schemas.microsoft.com/office/powerpoint/2010/main" val="37227600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eba inscription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866" y="1643797"/>
            <a:ext cx="2070524" cy="4033489"/>
          </a:xfrm>
          <a:prstGeom prst="rect">
            <a:avLst/>
          </a:prstGeom>
        </p:spPr>
      </p:pic>
      <p:sp>
        <p:nvSpPr>
          <p:cNvPr id="7" name="Rectangle 6"/>
          <p:cNvSpPr/>
          <p:nvPr/>
        </p:nvSpPr>
        <p:spPr>
          <a:xfrm>
            <a:off x="152400" y="76200"/>
            <a:ext cx="8991600" cy="1569660"/>
          </a:xfrm>
          <a:prstGeom prst="rect">
            <a:avLst/>
          </a:prstGeom>
        </p:spPr>
        <p:txBody>
          <a:bodyPr wrap="square">
            <a:spAutoFit/>
          </a:bodyPr>
          <a:lstStyle/>
          <a:p>
            <a:pPr algn="ctr" defTabSz="914400" fontAlgn="base">
              <a:spcBef>
                <a:spcPct val="0"/>
              </a:spcBef>
              <a:spcAft>
                <a:spcPct val="0"/>
              </a:spcAft>
            </a:pPr>
            <a:r>
              <a:rPr lang="en-US" sz="3200" b="1" dirty="0">
                <a:solidFill>
                  <a:srgbClr val="046380"/>
                </a:solidFill>
                <a:latin typeface="+mj-lt"/>
                <a:ea typeface="+mj-ea"/>
                <a:cs typeface="+mj-cs"/>
              </a:rPr>
              <a:t>South Arabian </a:t>
            </a:r>
            <a:r>
              <a:rPr lang="en-US" sz="3200" b="1" dirty="0" smtClean="0">
                <a:solidFill>
                  <a:srgbClr val="046380"/>
                </a:solidFill>
                <a:latin typeface="+mj-lt"/>
                <a:ea typeface="+mj-ea"/>
                <a:cs typeface="+mj-cs"/>
              </a:rPr>
              <a:t>Inscription Documenting Trade </a:t>
            </a:r>
            <a:r>
              <a:rPr lang="en-US" sz="3200" b="1" dirty="0">
                <a:solidFill>
                  <a:srgbClr val="046380"/>
                </a:solidFill>
                <a:latin typeface="+mj-lt"/>
                <a:ea typeface="+mj-ea"/>
                <a:cs typeface="+mj-cs"/>
              </a:rPr>
              <a:t>between Sheba and the "towns of </a:t>
            </a:r>
            <a:r>
              <a:rPr lang="en-US" sz="3200" b="1" dirty="0" smtClean="0">
                <a:solidFill>
                  <a:srgbClr val="046380"/>
                </a:solidFill>
                <a:latin typeface="+mj-lt"/>
                <a:ea typeface="+mj-ea"/>
                <a:cs typeface="+mj-cs"/>
              </a:rPr>
              <a:t>Judah”</a:t>
            </a:r>
          </a:p>
          <a:p>
            <a:pPr algn="ctr" defTabSz="914400" fontAlgn="base">
              <a:spcBef>
                <a:spcPct val="0"/>
              </a:spcBef>
              <a:spcAft>
                <a:spcPct val="0"/>
              </a:spcAft>
            </a:pPr>
            <a:r>
              <a:rPr lang="en-US" sz="3200" b="1" dirty="0" smtClean="0">
                <a:solidFill>
                  <a:srgbClr val="046380"/>
                </a:solidFill>
                <a:latin typeface="+mj-lt"/>
                <a:ea typeface="+mj-ea"/>
                <a:cs typeface="+mj-cs"/>
              </a:rPr>
              <a:t>7</a:t>
            </a:r>
            <a:r>
              <a:rPr lang="en-US" sz="3200" b="1" baseline="30000" dirty="0" smtClean="0">
                <a:solidFill>
                  <a:srgbClr val="046380"/>
                </a:solidFill>
                <a:latin typeface="+mj-lt"/>
                <a:ea typeface="+mj-ea"/>
                <a:cs typeface="+mj-cs"/>
              </a:rPr>
              <a:t>th</a:t>
            </a:r>
            <a:r>
              <a:rPr lang="en-US" sz="3200" b="1" dirty="0" smtClean="0">
                <a:solidFill>
                  <a:srgbClr val="046380"/>
                </a:solidFill>
                <a:latin typeface="+mj-lt"/>
                <a:ea typeface="+mj-ea"/>
                <a:cs typeface="+mj-cs"/>
              </a:rPr>
              <a:t> Century BC</a:t>
            </a:r>
            <a:endParaRPr lang="en-US" sz="3200" b="1" dirty="0">
              <a:solidFill>
                <a:srgbClr val="046380"/>
              </a:solidFill>
              <a:latin typeface="+mj-lt"/>
              <a:ea typeface="+mj-ea"/>
              <a:cs typeface="+mj-cs"/>
            </a:endParaRPr>
          </a:p>
        </p:txBody>
      </p:sp>
      <p:sp>
        <p:nvSpPr>
          <p:cNvPr id="2" name="TextBox 1"/>
          <p:cNvSpPr txBox="1"/>
          <p:nvPr/>
        </p:nvSpPr>
        <p:spPr>
          <a:xfrm>
            <a:off x="4955519" y="5696139"/>
            <a:ext cx="4249270" cy="738664"/>
          </a:xfrm>
          <a:prstGeom prst="rect">
            <a:avLst/>
          </a:prstGeom>
          <a:noFill/>
        </p:spPr>
        <p:txBody>
          <a:bodyPr wrap="square" rtlCol="0">
            <a:spAutoFit/>
          </a:bodyPr>
          <a:lstStyle/>
          <a:p>
            <a:pPr algn="ctr"/>
            <a:r>
              <a:rPr lang="en-US" sz="1400" dirty="0"/>
              <a:t>Biblical Archaeology Review 36:1, January/February 2010</a:t>
            </a:r>
          </a:p>
          <a:p>
            <a:pPr algn="ctr"/>
            <a:r>
              <a:rPr lang="en-US" sz="1400" dirty="0">
                <a:solidFill>
                  <a:srgbClr val="CC5E28"/>
                </a:solidFill>
              </a:rPr>
              <a:t>Solomon &amp; Sheba, Inc.</a:t>
            </a:r>
          </a:p>
        </p:txBody>
      </p:sp>
      <p:pic>
        <p:nvPicPr>
          <p:cNvPr id="3" name="Picture 2"/>
          <p:cNvPicPr>
            <a:picLocks noChangeAspect="1"/>
          </p:cNvPicPr>
          <p:nvPr/>
        </p:nvPicPr>
        <p:blipFill>
          <a:blip r:embed="rId3"/>
          <a:stretch>
            <a:fillRect/>
          </a:stretch>
        </p:blipFill>
        <p:spPr>
          <a:xfrm>
            <a:off x="152400" y="1645860"/>
            <a:ext cx="2850332" cy="4033489"/>
          </a:xfrm>
          <a:prstGeom prst="rect">
            <a:avLst/>
          </a:prstGeom>
        </p:spPr>
      </p:pic>
      <p:sp>
        <p:nvSpPr>
          <p:cNvPr id="4" name="TextBox 3"/>
          <p:cNvSpPr txBox="1"/>
          <p:nvPr/>
        </p:nvSpPr>
        <p:spPr>
          <a:xfrm>
            <a:off x="152400" y="5906778"/>
            <a:ext cx="2850332" cy="523220"/>
          </a:xfrm>
          <a:prstGeom prst="rect">
            <a:avLst/>
          </a:prstGeom>
          <a:noFill/>
        </p:spPr>
        <p:txBody>
          <a:bodyPr wrap="square" rtlCol="0">
            <a:spAutoFit/>
          </a:bodyPr>
          <a:lstStyle/>
          <a:p>
            <a:pPr algn="ctr"/>
            <a:r>
              <a:rPr lang="en-US" sz="1400" dirty="0"/>
              <a:t>Bible Review 11:1, February 1995</a:t>
            </a:r>
          </a:p>
          <a:p>
            <a:pPr algn="ctr"/>
            <a:r>
              <a:rPr lang="en-US" sz="1400" dirty="0">
                <a:solidFill>
                  <a:srgbClr val="CC5E28"/>
                </a:solidFill>
              </a:rPr>
              <a:t>Altar-Ed States</a:t>
            </a:r>
          </a:p>
        </p:txBody>
      </p:sp>
      <p:cxnSp>
        <p:nvCxnSpPr>
          <p:cNvPr id="12" name="Straight Arrow Connector 11"/>
          <p:cNvCxnSpPr/>
          <p:nvPr/>
        </p:nvCxnSpPr>
        <p:spPr>
          <a:xfrm flipV="1">
            <a:off x="4423047" y="4302644"/>
            <a:ext cx="35169" cy="1496412"/>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44239" y="5815876"/>
            <a:ext cx="2083777" cy="615553"/>
          </a:xfrm>
          <a:prstGeom prst="rect">
            <a:avLst/>
          </a:prstGeom>
          <a:noFill/>
        </p:spPr>
        <p:txBody>
          <a:bodyPr wrap="square" rtlCol="0">
            <a:spAutoFit/>
          </a:bodyPr>
          <a:lstStyle/>
          <a:p>
            <a:pPr algn="ctr"/>
            <a:r>
              <a:rPr lang="en-US" sz="1600" i="1" dirty="0" smtClean="0"/>
              <a:t>“Towns of Judah”</a:t>
            </a:r>
          </a:p>
          <a:p>
            <a:endParaRPr lang="en-US" dirty="0"/>
          </a:p>
        </p:txBody>
      </p:sp>
      <p:sp>
        <p:nvSpPr>
          <p:cNvPr id="9" name="Rectangle 8"/>
          <p:cNvSpPr/>
          <p:nvPr/>
        </p:nvSpPr>
        <p:spPr>
          <a:xfrm>
            <a:off x="5369524" y="1643797"/>
            <a:ext cx="3421261" cy="3693319"/>
          </a:xfrm>
          <a:prstGeom prst="rect">
            <a:avLst/>
          </a:prstGeom>
        </p:spPr>
        <p:txBody>
          <a:bodyPr wrap="square">
            <a:spAutoFit/>
          </a:bodyPr>
          <a:lstStyle/>
          <a:p>
            <a:r>
              <a:rPr lang="en-US" dirty="0"/>
              <a:t>This fragmented and broken but well-preserved 25-line South Arabian inscription mentions, among other things, a trading expedition of the kingdom of </a:t>
            </a:r>
            <a:r>
              <a:rPr lang="en-US" dirty="0" err="1"/>
              <a:t>Sabaea</a:t>
            </a:r>
            <a:r>
              <a:rPr lang="en-US" dirty="0"/>
              <a:t> (Biblical Sheba) to ’HGR YHD, the “towns of Judah.” Believed to date to around 600 B.C.E., the inscription confirms Judah’s role in a lucrative Arabian trade that is alluded to several times in the Bible.</a:t>
            </a:r>
          </a:p>
        </p:txBody>
      </p:sp>
    </p:spTree>
    <p:extLst>
      <p:ext uri="{BB962C8B-B14F-4D97-AF65-F5344CB8AC3E}">
        <p14:creationId xmlns:p14="http://schemas.microsoft.com/office/powerpoint/2010/main" val="239697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S:\G-Drive\Cindy\Isaiah-edited file-Apr 2012\37-30\Material to Use\Gezer Calenda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16200000">
            <a:off x="5015864" y="903337"/>
            <a:ext cx="4638705" cy="321353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a:spLocks noGrp="1" noChangeArrowheads="1"/>
          </p:cNvSpPr>
          <p:nvPr>
            <p:ph type="title"/>
          </p:nvPr>
        </p:nvSpPr>
        <p:spPr>
          <a:xfrm>
            <a:off x="-1615372" y="483471"/>
            <a:ext cx="8350104" cy="1143000"/>
          </a:xfrm>
        </p:spPr>
        <p:txBody>
          <a:bodyPr/>
          <a:lstStyle/>
          <a:p>
            <a:pPr>
              <a:lnSpc>
                <a:spcPct val="80000"/>
              </a:lnSpc>
            </a:pPr>
            <a:r>
              <a:rPr lang="en-US" sz="4000" b="1" dirty="0">
                <a:solidFill>
                  <a:srgbClr val="046380"/>
                </a:solidFill>
              </a:rPr>
              <a:t>Gezer Calendar</a:t>
            </a:r>
            <a:br>
              <a:rPr lang="en-US" sz="4000" b="1" dirty="0">
                <a:solidFill>
                  <a:srgbClr val="046380"/>
                </a:solidFill>
              </a:rPr>
            </a:br>
            <a:r>
              <a:rPr lang="en-US" sz="4000" b="1" dirty="0" smtClean="0">
                <a:solidFill>
                  <a:srgbClr val="046380"/>
                </a:solidFill>
              </a:rPr>
              <a:t>c. 10th </a:t>
            </a:r>
            <a:r>
              <a:rPr lang="en-US" sz="4000" b="1" dirty="0">
                <a:solidFill>
                  <a:srgbClr val="046380"/>
                </a:solidFill>
              </a:rPr>
              <a:t>Century BC</a:t>
            </a:r>
            <a:br>
              <a:rPr lang="en-US" sz="4000" b="1" dirty="0">
                <a:solidFill>
                  <a:srgbClr val="046380"/>
                </a:solidFill>
              </a:rPr>
            </a:br>
            <a:endParaRPr lang="en-US" sz="4000" b="1" dirty="0">
              <a:solidFill>
                <a:srgbClr val="046380"/>
              </a:solidFill>
            </a:endParaRPr>
          </a:p>
        </p:txBody>
      </p:sp>
      <p:sp>
        <p:nvSpPr>
          <p:cNvPr id="5" name="Rectangle 4"/>
          <p:cNvSpPr/>
          <p:nvPr/>
        </p:nvSpPr>
        <p:spPr>
          <a:xfrm>
            <a:off x="273680" y="1238968"/>
            <a:ext cx="4572000" cy="3170099"/>
          </a:xfrm>
          <a:prstGeom prst="rect">
            <a:avLst/>
          </a:prstGeom>
        </p:spPr>
        <p:txBody>
          <a:bodyPr>
            <a:spAutoFit/>
          </a:bodyPr>
          <a:lstStyle/>
          <a:p>
            <a:pPr defTabSz="914400" fontAlgn="base">
              <a:spcBef>
                <a:spcPct val="0"/>
              </a:spcBef>
              <a:spcAft>
                <a:spcPct val="0"/>
              </a:spcAft>
            </a:pPr>
            <a:r>
              <a:rPr lang="en-US" sz="2000" b="1" dirty="0" smtClean="0"/>
              <a:t>Gezer Calendar Inscription:</a:t>
            </a:r>
          </a:p>
          <a:p>
            <a:pPr defTabSz="914400" fontAlgn="base">
              <a:spcBef>
                <a:spcPct val="0"/>
              </a:spcBef>
              <a:spcAft>
                <a:spcPct val="0"/>
              </a:spcAft>
            </a:pPr>
            <a:r>
              <a:rPr lang="en-US" sz="2000" i="1" dirty="0" smtClean="0"/>
              <a:t>(1) </a:t>
            </a:r>
            <a:r>
              <a:rPr lang="en-US" sz="2000" b="1" i="1" dirty="0" smtClean="0">
                <a:solidFill>
                  <a:srgbClr val="CC5E28"/>
                </a:solidFill>
              </a:rPr>
              <a:t>His </a:t>
            </a:r>
            <a:r>
              <a:rPr lang="en-US" sz="2000" b="1" i="1" dirty="0">
                <a:solidFill>
                  <a:srgbClr val="CC5E28"/>
                </a:solidFill>
              </a:rPr>
              <a:t>two months are (olive) harvest, his two months </a:t>
            </a:r>
            <a:r>
              <a:rPr lang="en-US" sz="2000" b="1" i="1" dirty="0" smtClean="0">
                <a:solidFill>
                  <a:srgbClr val="CC5E28"/>
                </a:solidFill>
              </a:rPr>
              <a:t>are</a:t>
            </a:r>
          </a:p>
          <a:p>
            <a:pPr defTabSz="914400" fontAlgn="base">
              <a:spcBef>
                <a:spcPct val="0"/>
              </a:spcBef>
              <a:spcAft>
                <a:spcPct val="0"/>
              </a:spcAft>
            </a:pPr>
            <a:r>
              <a:rPr lang="en-US" sz="2000" i="1" dirty="0" smtClean="0"/>
              <a:t>(2) </a:t>
            </a:r>
            <a:r>
              <a:rPr lang="en-US" sz="2000" b="1" i="1" dirty="0" smtClean="0">
                <a:solidFill>
                  <a:srgbClr val="CC5E28"/>
                </a:solidFill>
              </a:rPr>
              <a:t>grain planting</a:t>
            </a:r>
            <a:r>
              <a:rPr lang="en-US" sz="2000" i="1" dirty="0" smtClean="0"/>
              <a:t>;</a:t>
            </a:r>
            <a:r>
              <a:rPr lang="en-US" sz="2000" b="1" i="1" dirty="0" smtClean="0"/>
              <a:t> </a:t>
            </a:r>
            <a:r>
              <a:rPr lang="en-US" sz="2000" b="1" i="1" dirty="0" smtClean="0">
                <a:solidFill>
                  <a:srgbClr val="CC5E28"/>
                </a:solidFill>
              </a:rPr>
              <a:t>his two months are late planting</a:t>
            </a:r>
            <a:r>
              <a:rPr lang="en-US" sz="2000" i="1" dirty="0" smtClean="0"/>
              <a:t>;</a:t>
            </a:r>
          </a:p>
          <a:p>
            <a:pPr defTabSz="914400" fontAlgn="base">
              <a:spcBef>
                <a:spcPct val="0"/>
              </a:spcBef>
              <a:spcAft>
                <a:spcPct val="0"/>
              </a:spcAft>
            </a:pPr>
            <a:r>
              <a:rPr lang="en-US" sz="2000" i="1" dirty="0" smtClean="0"/>
              <a:t>(3) his month is hoeing up of flax;</a:t>
            </a:r>
            <a:endParaRPr lang="en-US" sz="2000" i="1" dirty="0"/>
          </a:p>
          <a:p>
            <a:pPr defTabSz="914400" fontAlgn="base">
              <a:spcBef>
                <a:spcPct val="0"/>
              </a:spcBef>
              <a:spcAft>
                <a:spcPct val="0"/>
              </a:spcAft>
            </a:pPr>
            <a:r>
              <a:rPr lang="en-US" sz="2000" i="1" dirty="0"/>
              <a:t>(</a:t>
            </a:r>
            <a:r>
              <a:rPr lang="en-US" sz="2000" i="1" dirty="0" smtClean="0"/>
              <a:t>4) </a:t>
            </a:r>
            <a:r>
              <a:rPr lang="en-US" sz="2000" b="1" i="1" dirty="0" smtClean="0">
                <a:solidFill>
                  <a:srgbClr val="CC5E28"/>
                </a:solidFill>
              </a:rPr>
              <a:t>his </a:t>
            </a:r>
            <a:r>
              <a:rPr lang="en-US" sz="2000" b="1" i="1" dirty="0">
                <a:solidFill>
                  <a:srgbClr val="CC5E28"/>
                </a:solidFill>
              </a:rPr>
              <a:t>month is barley harvest</a:t>
            </a:r>
            <a:r>
              <a:rPr lang="en-US" sz="2000" i="1" dirty="0" smtClean="0"/>
              <a:t>;</a:t>
            </a:r>
            <a:endParaRPr lang="en-US" sz="2000" i="1" dirty="0"/>
          </a:p>
          <a:p>
            <a:pPr defTabSz="914400" fontAlgn="base">
              <a:spcBef>
                <a:spcPct val="0"/>
              </a:spcBef>
              <a:spcAft>
                <a:spcPct val="0"/>
              </a:spcAft>
            </a:pPr>
            <a:r>
              <a:rPr lang="en-US" sz="2000" i="1" dirty="0"/>
              <a:t>(5) </a:t>
            </a:r>
            <a:r>
              <a:rPr lang="en-US" sz="2000" b="1" i="1" dirty="0">
                <a:solidFill>
                  <a:srgbClr val="CC5E28"/>
                </a:solidFill>
              </a:rPr>
              <a:t>his month is harvest and festivity</a:t>
            </a:r>
            <a:r>
              <a:rPr lang="en-US" sz="2000" i="1" dirty="0" smtClean="0"/>
              <a:t>;</a:t>
            </a:r>
            <a:endParaRPr lang="en-US" sz="2000" i="1" dirty="0"/>
          </a:p>
          <a:p>
            <a:pPr defTabSz="914400" fontAlgn="base">
              <a:spcBef>
                <a:spcPct val="0"/>
              </a:spcBef>
              <a:spcAft>
                <a:spcPct val="0"/>
              </a:spcAft>
            </a:pPr>
            <a:r>
              <a:rPr lang="en-US" sz="2000" i="1" dirty="0"/>
              <a:t>(6) his two months are vine-tending</a:t>
            </a:r>
            <a:r>
              <a:rPr lang="en-US" sz="2000" i="1" dirty="0" smtClean="0"/>
              <a:t>;</a:t>
            </a:r>
            <a:endParaRPr lang="en-US" sz="2000" i="1" dirty="0"/>
          </a:p>
          <a:p>
            <a:pPr defTabSz="914400" fontAlgn="base">
              <a:spcBef>
                <a:spcPct val="0"/>
              </a:spcBef>
              <a:spcAft>
                <a:spcPct val="0"/>
              </a:spcAft>
            </a:pPr>
            <a:r>
              <a:rPr lang="en-US" sz="2000" i="1" dirty="0"/>
              <a:t>(7) his month is summer-fruit.</a:t>
            </a:r>
            <a:endParaRPr lang="en-US" sz="2000" b="1" dirty="0">
              <a:solidFill>
                <a:srgbClr val="FF0000"/>
              </a:solidFill>
              <a:effectLst>
                <a:outerShdw blurRad="38100" dist="38100" dir="2700000" algn="tl">
                  <a:srgbClr val="FFFFFF"/>
                </a:outerShdw>
              </a:effectLst>
              <a:latin typeface="Times New Roman" pitchFamily="18" charset="0"/>
              <a:cs typeface="Arial"/>
            </a:endParaRPr>
          </a:p>
        </p:txBody>
      </p:sp>
      <p:sp>
        <p:nvSpPr>
          <p:cNvPr id="7" name="Content Placeholder 2"/>
          <p:cNvSpPr>
            <a:spLocks noGrp="1"/>
          </p:cNvSpPr>
          <p:nvPr>
            <p:ph sz="half" idx="1"/>
          </p:nvPr>
        </p:nvSpPr>
        <p:spPr>
          <a:xfrm>
            <a:off x="5573712" y="4829456"/>
            <a:ext cx="3523005" cy="2913423"/>
          </a:xfrm>
        </p:spPr>
        <p:txBody>
          <a:bodyPr>
            <a:noAutofit/>
          </a:bodyPr>
          <a:lstStyle/>
          <a:p>
            <a:pPr marL="0" indent="0">
              <a:spcBef>
                <a:spcPts val="0"/>
              </a:spcBef>
              <a:buNone/>
            </a:pPr>
            <a:r>
              <a:rPr lang="en-US" sz="1800" b="1" dirty="0" smtClean="0">
                <a:solidFill>
                  <a:schemeClr val="tx1"/>
                </a:solidFill>
                <a:latin typeface="+mj-lt"/>
                <a:ea typeface="+mj-ea"/>
                <a:cs typeface="+mj-cs"/>
              </a:rPr>
              <a:t>Ecclesiastes 3:1-2</a:t>
            </a:r>
          </a:p>
          <a:p>
            <a:pPr marL="0" indent="0">
              <a:spcBef>
                <a:spcPts val="0"/>
              </a:spcBef>
              <a:buNone/>
            </a:pPr>
            <a:r>
              <a:rPr lang="en-US" sz="1800" i="1" dirty="0" smtClean="0">
                <a:solidFill>
                  <a:schemeClr val="tx1"/>
                </a:solidFill>
              </a:rPr>
              <a:t>“</a:t>
            </a:r>
            <a:r>
              <a:rPr lang="en-US" sz="1800" b="1" i="1" dirty="0">
                <a:solidFill>
                  <a:srgbClr val="CC5E28"/>
                </a:solidFill>
              </a:rPr>
              <a:t>For everything there is a season</a:t>
            </a:r>
            <a:r>
              <a:rPr lang="en-US" sz="1800" i="1" dirty="0">
                <a:solidFill>
                  <a:schemeClr val="tx1"/>
                </a:solidFill>
              </a:rPr>
              <a:t>, and a time for every matter under heaven:</a:t>
            </a:r>
          </a:p>
          <a:p>
            <a:pPr marL="0" indent="0">
              <a:spcBef>
                <a:spcPts val="0"/>
              </a:spcBef>
              <a:buNone/>
            </a:pPr>
            <a:r>
              <a:rPr lang="en-US" sz="1800" i="1" dirty="0">
                <a:solidFill>
                  <a:schemeClr val="tx1"/>
                </a:solidFill>
              </a:rPr>
              <a:t>A time to be born, and a time to die;</a:t>
            </a:r>
          </a:p>
          <a:p>
            <a:pPr marL="0" indent="0">
              <a:spcBef>
                <a:spcPts val="0"/>
              </a:spcBef>
              <a:buNone/>
            </a:pPr>
            <a:r>
              <a:rPr lang="en-US" sz="1800" b="1" i="1" dirty="0">
                <a:solidFill>
                  <a:srgbClr val="CC5E28"/>
                </a:solidFill>
              </a:rPr>
              <a:t>A time to plant, and a time to pluck up what is planted;</a:t>
            </a:r>
            <a:r>
              <a:rPr lang="en-US" sz="1800" i="1" dirty="0">
                <a:solidFill>
                  <a:schemeClr val="tx1"/>
                </a:solidFill>
              </a:rPr>
              <a:t>”</a:t>
            </a:r>
          </a:p>
        </p:txBody>
      </p:sp>
      <p:sp>
        <p:nvSpPr>
          <p:cNvPr id="3" name="TextBox 2"/>
          <p:cNvSpPr txBox="1"/>
          <p:nvPr/>
        </p:nvSpPr>
        <p:spPr>
          <a:xfrm>
            <a:off x="273680" y="6060120"/>
            <a:ext cx="4803962" cy="584775"/>
          </a:xfrm>
          <a:prstGeom prst="rect">
            <a:avLst/>
          </a:prstGeom>
          <a:noFill/>
        </p:spPr>
        <p:txBody>
          <a:bodyPr wrap="square" rtlCol="0">
            <a:spAutoFit/>
          </a:bodyPr>
          <a:lstStyle/>
          <a:p>
            <a:pPr algn="ctr"/>
            <a:r>
              <a:rPr lang="en-US" sz="1600" dirty="0"/>
              <a:t>Biblical Archaeology Review 38:3, May/June 2012</a:t>
            </a:r>
          </a:p>
          <a:p>
            <a:pPr algn="ctr"/>
            <a:r>
              <a:rPr lang="en-US" sz="1600" dirty="0">
                <a:solidFill>
                  <a:srgbClr val="CC5E28"/>
                </a:solidFill>
              </a:rPr>
              <a:t>What’s the Oldest Hebrew Inscription?</a:t>
            </a:r>
          </a:p>
        </p:txBody>
      </p:sp>
      <p:sp>
        <p:nvSpPr>
          <p:cNvPr id="4" name="Rectangle 3"/>
          <p:cNvSpPr/>
          <p:nvPr/>
        </p:nvSpPr>
        <p:spPr>
          <a:xfrm>
            <a:off x="273680" y="4495792"/>
            <a:ext cx="4572000" cy="1477328"/>
          </a:xfrm>
          <a:prstGeom prst="rect">
            <a:avLst/>
          </a:prstGeom>
        </p:spPr>
        <p:txBody>
          <a:bodyPr>
            <a:spAutoFit/>
          </a:bodyPr>
          <a:lstStyle/>
          <a:p>
            <a:r>
              <a:rPr lang="en-US" dirty="0"/>
              <a:t>Many scholars believed it was inscribed in Hebrew, but author Christopher </a:t>
            </a:r>
            <a:r>
              <a:rPr lang="en-US" dirty="0" err="1"/>
              <a:t>Rollston</a:t>
            </a:r>
            <a:r>
              <a:rPr lang="en-US" dirty="0"/>
              <a:t> hesitates in calling either the script or language Hebrew; the alternative is Phoenician.</a:t>
            </a:r>
          </a:p>
        </p:txBody>
      </p:sp>
    </p:spTree>
    <p:extLst>
      <p:ext uri="{BB962C8B-B14F-4D97-AF65-F5344CB8AC3E}">
        <p14:creationId xmlns:p14="http://schemas.microsoft.com/office/powerpoint/2010/main" val="19154885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5254"/>
            <a:ext cx="8229600" cy="1143000"/>
          </a:xfrm>
        </p:spPr>
        <p:txBody>
          <a:bodyPr/>
          <a:lstStyle/>
          <a:p>
            <a:r>
              <a:rPr lang="en-US" sz="4800" b="1" dirty="0">
                <a:solidFill>
                  <a:srgbClr val="046380"/>
                </a:solidFill>
              </a:rPr>
              <a:t>Bethlehem Seal Impression</a:t>
            </a:r>
            <a:br>
              <a:rPr lang="en-US" sz="4800" b="1" dirty="0">
                <a:solidFill>
                  <a:srgbClr val="046380"/>
                </a:solidFill>
              </a:rPr>
            </a:br>
            <a:r>
              <a:rPr lang="en-US" sz="4800" b="1" dirty="0">
                <a:solidFill>
                  <a:srgbClr val="046380"/>
                </a:solidFill>
              </a:rPr>
              <a:t>7th Century BC</a:t>
            </a:r>
          </a:p>
        </p:txBody>
      </p:sp>
      <p:pic>
        <p:nvPicPr>
          <p:cNvPr id="6" name="Picture 5"/>
          <p:cNvPicPr>
            <a:picLocks noChangeAspect="1"/>
          </p:cNvPicPr>
          <p:nvPr/>
        </p:nvPicPr>
        <p:blipFill>
          <a:blip r:embed="rId2"/>
          <a:stretch>
            <a:fillRect/>
          </a:stretch>
        </p:blipFill>
        <p:spPr>
          <a:xfrm>
            <a:off x="425746" y="1600200"/>
            <a:ext cx="3820795" cy="4191000"/>
          </a:xfrm>
          <a:prstGeom prst="rect">
            <a:avLst/>
          </a:prstGeom>
        </p:spPr>
      </p:pic>
      <p:sp>
        <p:nvSpPr>
          <p:cNvPr id="7" name="Rectangle 6"/>
          <p:cNvSpPr/>
          <p:nvPr/>
        </p:nvSpPr>
        <p:spPr>
          <a:xfrm>
            <a:off x="4343400" y="1600200"/>
            <a:ext cx="4343400" cy="5078313"/>
          </a:xfrm>
          <a:prstGeom prst="rect">
            <a:avLst/>
          </a:prstGeom>
        </p:spPr>
        <p:txBody>
          <a:bodyPr wrap="square">
            <a:spAutoFit/>
          </a:bodyPr>
          <a:lstStyle/>
          <a:p>
            <a:r>
              <a:rPr lang="en-US" sz="2800" dirty="0"/>
              <a:t>A bulla containing for the first time in any ancient archaeological context the name of the city of Bethlehem</a:t>
            </a:r>
          </a:p>
          <a:p>
            <a:endParaRPr lang="en-US" sz="1600" b="1" i="1" dirty="0">
              <a:latin typeface="Times New Roman" pitchFamily="18" charset="0"/>
              <a:cs typeface="+mn-cs"/>
            </a:endParaRPr>
          </a:p>
          <a:p>
            <a:r>
              <a:rPr lang="en-US" sz="2800" b="1" dirty="0" smtClean="0"/>
              <a:t>1 Samuel 17:58</a:t>
            </a:r>
          </a:p>
          <a:p>
            <a:r>
              <a:rPr lang="en-US" sz="2800" i="1" dirty="0" smtClean="0"/>
              <a:t>"Whose </a:t>
            </a:r>
            <a:r>
              <a:rPr lang="en-US" sz="2800" i="1" dirty="0"/>
              <a:t>son are you, young man?" Saul asked him. David said, "I am the son of your servant </a:t>
            </a:r>
            <a:r>
              <a:rPr lang="en-US" sz="2800" b="1" i="1" dirty="0">
                <a:solidFill>
                  <a:srgbClr val="CC5E28"/>
                </a:solidFill>
              </a:rPr>
              <a:t>Jesse of Bethlehem</a:t>
            </a:r>
            <a:r>
              <a:rPr lang="en-US" sz="2800" i="1" dirty="0"/>
              <a:t>."</a:t>
            </a:r>
            <a:endParaRPr lang="en-US" sz="2800" i="1" dirty="0">
              <a:latin typeface="Times New Roman" pitchFamily="18" charset="0"/>
            </a:endParaRPr>
          </a:p>
        </p:txBody>
      </p:sp>
      <p:sp>
        <p:nvSpPr>
          <p:cNvPr id="3" name="TextBox 2"/>
          <p:cNvSpPr txBox="1"/>
          <p:nvPr/>
        </p:nvSpPr>
        <p:spPr>
          <a:xfrm>
            <a:off x="457200" y="5866950"/>
            <a:ext cx="3810000" cy="954107"/>
          </a:xfrm>
          <a:prstGeom prst="rect">
            <a:avLst/>
          </a:prstGeom>
          <a:noFill/>
        </p:spPr>
        <p:txBody>
          <a:bodyPr wrap="square" rtlCol="0">
            <a:spAutoFit/>
          </a:bodyPr>
          <a:lstStyle/>
          <a:p>
            <a:pPr algn="ctr"/>
            <a:r>
              <a:rPr lang="en-US" sz="1400" dirty="0">
                <a:latin typeface="Book Antiqua" charset="0"/>
                <a:ea typeface="Book Antiqua" charset="0"/>
                <a:cs typeface="Book Antiqua" charset="0"/>
              </a:rPr>
              <a:t>Biblical Archaeology Review 38:5, September/October 2012</a:t>
            </a:r>
          </a:p>
          <a:p>
            <a:pPr algn="ctr"/>
            <a:r>
              <a:rPr lang="en-US" sz="1400" dirty="0">
                <a:solidFill>
                  <a:srgbClr val="CC5E28"/>
                </a:solidFill>
                <a:latin typeface="Book Antiqua" charset="0"/>
                <a:ea typeface="Book Antiqua" charset="0"/>
                <a:cs typeface="Book Antiqua" charset="0"/>
              </a:rPr>
              <a:t>Strata: “Bethlehem” from IAA Dig Found by Archaeologist IAA Arrested</a:t>
            </a:r>
            <a:endParaRPr lang="en-US" sz="1400" dirty="0" smtClean="0">
              <a:solidFill>
                <a:srgbClr val="CC5E28"/>
              </a:solidFill>
              <a:latin typeface="Book Antiqua" charset="0"/>
              <a:ea typeface="Book Antiqua" charset="0"/>
              <a:cs typeface="Book Antiqua" charset="0"/>
            </a:endParaRPr>
          </a:p>
        </p:txBody>
      </p:sp>
    </p:spTree>
    <p:extLst>
      <p:ext uri="{BB962C8B-B14F-4D97-AF65-F5344CB8AC3E}">
        <p14:creationId xmlns:p14="http://schemas.microsoft.com/office/powerpoint/2010/main" val="39475486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632"/>
            <a:ext cx="8229600" cy="1143000"/>
          </a:xfrm>
        </p:spPr>
        <p:txBody>
          <a:bodyPr/>
          <a:lstStyle/>
          <a:p>
            <a:r>
              <a:rPr lang="en-US" sz="4800" b="1" dirty="0" smtClean="0">
                <a:solidFill>
                  <a:srgbClr val="046380"/>
                </a:solidFill>
              </a:rPr>
              <a:t>King Saul </a:t>
            </a:r>
            <a:r>
              <a:rPr lang="en-US" sz="4800" b="1" dirty="0">
                <a:solidFill>
                  <a:srgbClr val="046380"/>
                </a:solidFill>
              </a:rPr>
              <a:t>at </a:t>
            </a:r>
            <a:r>
              <a:rPr lang="en-US" sz="4800" b="1" dirty="0" err="1">
                <a:solidFill>
                  <a:srgbClr val="046380"/>
                </a:solidFill>
              </a:rPr>
              <a:t>Elah</a:t>
            </a:r>
            <a:r>
              <a:rPr lang="en-US" sz="4800" b="1" dirty="0">
                <a:solidFill>
                  <a:srgbClr val="046380"/>
                </a:solidFill>
              </a:rPr>
              <a:t> Valley? </a:t>
            </a:r>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58746" y="3980543"/>
            <a:ext cx="2756967" cy="2632904"/>
          </a:xfrm>
        </p:spPr>
      </p:pic>
      <p:sp>
        <p:nvSpPr>
          <p:cNvPr id="8" name="Rectangle 7"/>
          <p:cNvSpPr/>
          <p:nvPr/>
        </p:nvSpPr>
        <p:spPr>
          <a:xfrm>
            <a:off x="457200" y="1332632"/>
            <a:ext cx="8229601" cy="2846933"/>
          </a:xfrm>
          <a:prstGeom prst="rect">
            <a:avLst/>
          </a:prstGeom>
        </p:spPr>
        <p:txBody>
          <a:bodyPr wrap="square">
            <a:spAutoFit/>
          </a:bodyPr>
          <a:lstStyle/>
          <a:p>
            <a:r>
              <a:rPr lang="en-US" sz="2000" b="1" dirty="0" smtClean="0"/>
              <a:t>1 Samuel 13:1, 17:2</a:t>
            </a:r>
          </a:p>
          <a:p>
            <a:endParaRPr lang="en-US" sz="2000" b="1" dirty="0"/>
          </a:p>
          <a:p>
            <a:endParaRPr lang="en-US" sz="2000" b="1" dirty="0" smtClean="0"/>
          </a:p>
          <a:p>
            <a:endParaRPr lang="en-US" sz="2000" b="1" dirty="0" smtClean="0"/>
          </a:p>
          <a:p>
            <a:endParaRPr lang="en-US" sz="1000" b="1" dirty="0" smtClean="0"/>
          </a:p>
          <a:p>
            <a:endParaRPr lang="is-IS" sz="900" i="1" dirty="0" smtClean="0"/>
          </a:p>
          <a:p>
            <a:endParaRPr lang="en-US" sz="2000" i="1" dirty="0" smtClean="0"/>
          </a:p>
          <a:p>
            <a:r>
              <a:rPr lang="en-US" i="1" dirty="0" smtClean="0"/>
              <a:t>And </a:t>
            </a:r>
            <a:r>
              <a:rPr lang="en-US" i="1" dirty="0"/>
              <a:t>Saul and the men of Israel were gathered, and encamped in the </a:t>
            </a:r>
            <a:r>
              <a:rPr lang="en-US" b="1" i="1" dirty="0">
                <a:solidFill>
                  <a:srgbClr val="CC5E28"/>
                </a:solidFill>
              </a:rPr>
              <a:t>Valley</a:t>
            </a:r>
            <a:r>
              <a:rPr lang="en-US" b="1" i="1" dirty="0">
                <a:solidFill>
                  <a:schemeClr val="tx2">
                    <a:lumMod val="60000"/>
                    <a:lumOff val="40000"/>
                  </a:schemeClr>
                </a:solidFill>
              </a:rPr>
              <a:t> </a:t>
            </a:r>
            <a:r>
              <a:rPr lang="en-US" b="1" i="1" dirty="0">
                <a:solidFill>
                  <a:srgbClr val="CC5E28"/>
                </a:solidFill>
              </a:rPr>
              <a:t>of </a:t>
            </a:r>
            <a:r>
              <a:rPr lang="en-US" b="1" i="1" dirty="0" err="1">
                <a:solidFill>
                  <a:srgbClr val="CC5E28"/>
                </a:solidFill>
              </a:rPr>
              <a:t>Elah</a:t>
            </a:r>
            <a:r>
              <a:rPr lang="en-US" i="1" dirty="0"/>
              <a:t>, and drew up in line of battle against the Philistines."</a:t>
            </a:r>
          </a:p>
          <a:p>
            <a:endParaRPr lang="en-US" sz="2000" dirty="0" smtClean="0"/>
          </a:p>
        </p:txBody>
      </p:sp>
      <p:sp>
        <p:nvSpPr>
          <p:cNvPr id="3" name="TextBox 2"/>
          <p:cNvSpPr txBox="1"/>
          <p:nvPr/>
        </p:nvSpPr>
        <p:spPr>
          <a:xfrm>
            <a:off x="3523130" y="6196146"/>
            <a:ext cx="5069542" cy="523220"/>
          </a:xfrm>
          <a:prstGeom prst="rect">
            <a:avLst/>
          </a:prstGeom>
          <a:noFill/>
        </p:spPr>
        <p:txBody>
          <a:bodyPr wrap="square" rtlCol="0">
            <a:spAutoFit/>
          </a:bodyPr>
          <a:lstStyle/>
          <a:p>
            <a:pPr algn="ctr"/>
            <a:r>
              <a:rPr lang="en-US" sz="1400" dirty="0"/>
              <a:t>Biblical Archaeology Review 38:3, May/June 2012</a:t>
            </a:r>
          </a:p>
          <a:p>
            <a:pPr algn="ctr"/>
            <a:r>
              <a:rPr lang="en-US" sz="1400" dirty="0">
                <a:solidFill>
                  <a:srgbClr val="CC5E28"/>
                </a:solidFill>
              </a:rPr>
              <a:t>Ancient Inscription Refers to Birth of Israelite Monarchy</a:t>
            </a:r>
          </a:p>
        </p:txBody>
      </p:sp>
      <p:pic>
        <p:nvPicPr>
          <p:cNvPr id="5" name="Picture 4"/>
          <p:cNvPicPr>
            <a:picLocks noChangeAspect="1"/>
          </p:cNvPicPr>
          <p:nvPr/>
        </p:nvPicPr>
        <p:blipFill>
          <a:blip r:embed="rId3"/>
          <a:stretch>
            <a:fillRect/>
          </a:stretch>
        </p:blipFill>
        <p:spPr>
          <a:xfrm>
            <a:off x="3429001" y="1521456"/>
            <a:ext cx="5257800" cy="1485900"/>
          </a:xfrm>
          <a:prstGeom prst="rect">
            <a:avLst/>
          </a:prstGeom>
        </p:spPr>
      </p:pic>
      <p:sp>
        <p:nvSpPr>
          <p:cNvPr id="7" name="Rectangle 6"/>
          <p:cNvSpPr/>
          <p:nvPr/>
        </p:nvSpPr>
        <p:spPr>
          <a:xfrm>
            <a:off x="3617259" y="3874625"/>
            <a:ext cx="5069542" cy="523220"/>
          </a:xfrm>
          <a:prstGeom prst="rect">
            <a:avLst/>
          </a:prstGeom>
        </p:spPr>
        <p:txBody>
          <a:bodyPr wrap="square">
            <a:spAutoFit/>
          </a:bodyPr>
          <a:lstStyle/>
          <a:p>
            <a:pPr algn="ctr"/>
            <a:r>
              <a:rPr lang="en-US" sz="1400" dirty="0"/>
              <a:t>Biblical Archaeology Review 43:1, January/February 2017</a:t>
            </a:r>
          </a:p>
          <a:p>
            <a:pPr algn="ctr"/>
            <a:r>
              <a:rPr lang="en-US" sz="1400" dirty="0">
                <a:solidFill>
                  <a:srgbClr val="CC5E28"/>
                </a:solidFill>
              </a:rPr>
              <a:t>Rejected! </a:t>
            </a:r>
            <a:r>
              <a:rPr lang="en-US" sz="1400" dirty="0" err="1">
                <a:solidFill>
                  <a:srgbClr val="CC5E28"/>
                </a:solidFill>
              </a:rPr>
              <a:t>Qeiyafa’s</a:t>
            </a:r>
            <a:r>
              <a:rPr lang="en-US" sz="1400" dirty="0">
                <a:solidFill>
                  <a:srgbClr val="CC5E28"/>
                </a:solidFill>
              </a:rPr>
              <a:t> Unlikely Second Gate</a:t>
            </a:r>
          </a:p>
        </p:txBody>
      </p:sp>
      <p:sp>
        <p:nvSpPr>
          <p:cNvPr id="9" name="Rectangle 8"/>
          <p:cNvSpPr/>
          <p:nvPr/>
        </p:nvSpPr>
        <p:spPr>
          <a:xfrm>
            <a:off x="3617259" y="4696831"/>
            <a:ext cx="4572000" cy="1200329"/>
          </a:xfrm>
          <a:prstGeom prst="rect">
            <a:avLst/>
          </a:prstGeom>
        </p:spPr>
        <p:txBody>
          <a:bodyPr>
            <a:spAutoFit/>
          </a:bodyPr>
          <a:lstStyle/>
          <a:p>
            <a:r>
              <a:rPr lang="en-US" b="1" dirty="0"/>
              <a:t>Tel </a:t>
            </a:r>
            <a:r>
              <a:rPr lang="en-US" b="1" dirty="0" err="1"/>
              <a:t>Qeiyafa</a:t>
            </a:r>
            <a:r>
              <a:rPr lang="en-US" b="1" dirty="0"/>
              <a:t> Inscription</a:t>
            </a:r>
          </a:p>
          <a:p>
            <a:endParaRPr lang="en-US" dirty="0"/>
          </a:p>
          <a:p>
            <a:r>
              <a:rPr lang="en-US" dirty="0"/>
              <a:t>“The men and the chiefs/officers have established a </a:t>
            </a:r>
            <a:r>
              <a:rPr lang="en-US" dirty="0">
                <a:solidFill>
                  <a:srgbClr val="CC5E28"/>
                </a:solidFill>
              </a:rPr>
              <a:t>king</a:t>
            </a:r>
            <a:r>
              <a:rPr lang="en-US" dirty="0"/>
              <a:t>” [Most likely </a:t>
            </a:r>
            <a:r>
              <a:rPr lang="en-US" dirty="0">
                <a:solidFill>
                  <a:srgbClr val="CC5E28"/>
                </a:solidFill>
              </a:rPr>
              <a:t>Saul</a:t>
            </a:r>
            <a:r>
              <a:rPr lang="en-US" dirty="0"/>
              <a:t>]</a:t>
            </a:r>
          </a:p>
        </p:txBody>
      </p:sp>
      <p:sp>
        <p:nvSpPr>
          <p:cNvPr id="11" name="Rectangle 10"/>
          <p:cNvSpPr/>
          <p:nvPr/>
        </p:nvSpPr>
        <p:spPr>
          <a:xfrm>
            <a:off x="457200" y="1830819"/>
            <a:ext cx="2823882" cy="1200329"/>
          </a:xfrm>
          <a:prstGeom prst="rect">
            <a:avLst/>
          </a:prstGeom>
        </p:spPr>
        <p:txBody>
          <a:bodyPr wrap="square">
            <a:spAutoFit/>
          </a:bodyPr>
          <a:lstStyle/>
          <a:p>
            <a:r>
              <a:rPr lang="en-US" i="1" dirty="0"/>
              <a:t>“</a:t>
            </a:r>
            <a:r>
              <a:rPr lang="en-US" b="1" i="1" dirty="0">
                <a:solidFill>
                  <a:srgbClr val="CC5E28"/>
                </a:solidFill>
              </a:rPr>
              <a:t>Saul</a:t>
            </a:r>
            <a:r>
              <a:rPr lang="en-US" i="1" dirty="0">
                <a:solidFill>
                  <a:schemeClr val="tx2">
                    <a:lumMod val="60000"/>
                    <a:lumOff val="40000"/>
                  </a:schemeClr>
                </a:solidFill>
              </a:rPr>
              <a:t> </a:t>
            </a:r>
            <a:r>
              <a:rPr lang="en-US" i="1" dirty="0"/>
              <a:t>was thirty years old when he began to reign, and he reigned forty two years over Israel. </a:t>
            </a:r>
            <a:r>
              <a:rPr lang="is-IS" i="1" dirty="0"/>
              <a:t>… </a:t>
            </a:r>
          </a:p>
        </p:txBody>
      </p:sp>
    </p:spTree>
    <p:extLst>
      <p:ext uri="{BB962C8B-B14F-4D97-AF65-F5344CB8AC3E}">
        <p14:creationId xmlns:p14="http://schemas.microsoft.com/office/powerpoint/2010/main" val="3592316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54" y="430756"/>
            <a:ext cx="8826366" cy="1143000"/>
          </a:xfrm>
        </p:spPr>
        <p:txBody>
          <a:bodyPr/>
          <a:lstStyle/>
          <a:p>
            <a:r>
              <a:rPr lang="en-US" sz="4000" b="1" dirty="0">
                <a:solidFill>
                  <a:srgbClr val="046380"/>
                </a:solidFill>
              </a:rPr>
              <a:t>“Goliath” Inscribed on </a:t>
            </a:r>
            <a:r>
              <a:rPr lang="en-US" sz="4000" b="1" dirty="0" smtClean="0">
                <a:solidFill>
                  <a:srgbClr val="046380"/>
                </a:solidFill>
              </a:rPr>
              <a:t/>
            </a:r>
            <a:br>
              <a:rPr lang="en-US" sz="4000" b="1" dirty="0" smtClean="0">
                <a:solidFill>
                  <a:srgbClr val="046380"/>
                </a:solidFill>
              </a:rPr>
            </a:br>
            <a:r>
              <a:rPr lang="en-US" sz="4000" b="1" dirty="0" smtClean="0">
                <a:solidFill>
                  <a:srgbClr val="046380"/>
                </a:solidFill>
              </a:rPr>
              <a:t>Philistine </a:t>
            </a:r>
            <a:r>
              <a:rPr lang="en-US" sz="4000" b="1" dirty="0">
                <a:solidFill>
                  <a:srgbClr val="046380"/>
                </a:solidFill>
              </a:rPr>
              <a:t>Pottery</a:t>
            </a:r>
            <a:br>
              <a:rPr lang="en-US" sz="4000" b="1" dirty="0">
                <a:solidFill>
                  <a:srgbClr val="046380"/>
                </a:solidFill>
              </a:rPr>
            </a:br>
            <a:r>
              <a:rPr lang="en-US" sz="4000" b="1" dirty="0" smtClean="0">
                <a:solidFill>
                  <a:srgbClr val="046380"/>
                </a:solidFill>
              </a:rPr>
              <a:t>1000-850 </a:t>
            </a:r>
            <a:r>
              <a:rPr lang="en-US" sz="4000" b="1" dirty="0">
                <a:solidFill>
                  <a:srgbClr val="046380"/>
                </a:solidFill>
              </a:rPr>
              <a:t>BC</a:t>
            </a:r>
          </a:p>
        </p:txBody>
      </p:sp>
      <p:sp>
        <p:nvSpPr>
          <p:cNvPr id="7" name="TextBox 6"/>
          <p:cNvSpPr txBox="1"/>
          <p:nvPr/>
        </p:nvSpPr>
        <p:spPr>
          <a:xfrm>
            <a:off x="373904" y="4994094"/>
            <a:ext cx="8587216" cy="1477328"/>
          </a:xfrm>
          <a:prstGeom prst="rect">
            <a:avLst/>
          </a:prstGeom>
          <a:noFill/>
        </p:spPr>
        <p:txBody>
          <a:bodyPr wrap="square" rtlCol="0">
            <a:spAutoFit/>
          </a:bodyPr>
          <a:lstStyle/>
          <a:p>
            <a:pPr algn="ctr"/>
            <a:r>
              <a:rPr lang="en-US" dirty="0"/>
              <a:t>Two names scratched onto a small sherd of pottery are all that appear in the oldest Philistine inscription ever found. Though the names are Philistine—the one on the right may be the equivalent of Goliath—the letters themselves are Semitic, thus demonstrating that the Philistines (a sea-faring people from the Aegean) absorbed aspects of Semitic culture once they settled on the coast of modern Israel.</a:t>
            </a:r>
            <a:endParaRPr lang="en-US" sz="2000" b="1" dirty="0">
              <a:latin typeface="Book Antiqua" charset="0"/>
              <a:ea typeface="Book Antiqua" charset="0"/>
              <a:cs typeface="Book Antiqua" charset="0"/>
            </a:endParaRPr>
          </a:p>
        </p:txBody>
      </p:sp>
      <p:sp>
        <p:nvSpPr>
          <p:cNvPr id="5" name="Rectangle 4"/>
          <p:cNvSpPr/>
          <p:nvPr/>
        </p:nvSpPr>
        <p:spPr>
          <a:xfrm>
            <a:off x="375762" y="1983929"/>
            <a:ext cx="4172175" cy="2846933"/>
          </a:xfrm>
          <a:prstGeom prst="rect">
            <a:avLst/>
          </a:prstGeom>
        </p:spPr>
        <p:txBody>
          <a:bodyPr wrap="square">
            <a:spAutoFit/>
          </a:bodyPr>
          <a:lstStyle/>
          <a:p>
            <a:r>
              <a:rPr lang="en-US" sz="2800" b="1" dirty="0" smtClean="0"/>
              <a:t>1 Samuel 17:4</a:t>
            </a:r>
          </a:p>
          <a:p>
            <a:endParaRPr lang="en-US" sz="1100" b="1" dirty="0" smtClean="0"/>
          </a:p>
          <a:p>
            <a:r>
              <a:rPr lang="en-US" sz="2800" i="1" dirty="0"/>
              <a:t>"A champion named </a:t>
            </a:r>
            <a:r>
              <a:rPr lang="en-US" sz="2800" b="1" i="1" dirty="0">
                <a:solidFill>
                  <a:srgbClr val="CC5E28"/>
                </a:solidFill>
              </a:rPr>
              <a:t>Goliath</a:t>
            </a:r>
            <a:r>
              <a:rPr lang="en-US" sz="2800" i="1" dirty="0"/>
              <a:t>, who was from </a:t>
            </a:r>
            <a:r>
              <a:rPr lang="en-US" sz="2800" b="1" i="1" dirty="0">
                <a:solidFill>
                  <a:srgbClr val="CC5E28"/>
                </a:solidFill>
              </a:rPr>
              <a:t>Gath</a:t>
            </a:r>
            <a:r>
              <a:rPr lang="en-US" sz="2800" i="1" dirty="0"/>
              <a:t>, came out of the Philistine camp. His height was six cubits and a span."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937" y="1983929"/>
            <a:ext cx="4413183" cy="2361053"/>
          </a:xfrm>
          <a:prstGeom prst="rect">
            <a:avLst/>
          </a:prstGeom>
        </p:spPr>
      </p:pic>
      <p:sp>
        <p:nvSpPr>
          <p:cNvPr id="4" name="Rectangle 3"/>
          <p:cNvSpPr/>
          <p:nvPr/>
        </p:nvSpPr>
        <p:spPr>
          <a:xfrm>
            <a:off x="4468528" y="4467506"/>
            <a:ext cx="4572000" cy="523220"/>
          </a:xfrm>
          <a:prstGeom prst="rect">
            <a:avLst/>
          </a:prstGeom>
        </p:spPr>
        <p:txBody>
          <a:bodyPr>
            <a:spAutoFit/>
          </a:bodyPr>
          <a:lstStyle/>
          <a:p>
            <a:pPr algn="ctr"/>
            <a:r>
              <a:rPr lang="en-US" sz="1400" dirty="0"/>
              <a:t>Biblical Archaeology Review 32:2, March/April 2006</a:t>
            </a:r>
          </a:p>
          <a:p>
            <a:pPr algn="ctr"/>
            <a:r>
              <a:rPr lang="en-US" sz="1400" dirty="0">
                <a:solidFill>
                  <a:srgbClr val="CC5E28"/>
                </a:solidFill>
              </a:rPr>
              <a:t>Strata: New Finds</a:t>
            </a:r>
          </a:p>
        </p:txBody>
      </p:sp>
    </p:spTree>
    <p:extLst>
      <p:ext uri="{BB962C8B-B14F-4D97-AF65-F5344CB8AC3E}">
        <p14:creationId xmlns:p14="http://schemas.microsoft.com/office/powerpoint/2010/main" val="22781175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400" b="1" dirty="0">
                <a:solidFill>
                  <a:srgbClr val="046380"/>
                </a:solidFill>
              </a:rPr>
              <a:t>Khirbet </a:t>
            </a:r>
            <a:r>
              <a:rPr lang="en-US" sz="4400" b="1" dirty="0" err="1">
                <a:solidFill>
                  <a:srgbClr val="046380"/>
                </a:solidFill>
              </a:rPr>
              <a:t>Qeiyafa</a:t>
            </a:r>
            <a:r>
              <a:rPr lang="en-US" sz="4400" b="1" dirty="0">
                <a:solidFill>
                  <a:srgbClr val="046380"/>
                </a:solidFill>
              </a:rPr>
              <a:t> Fortress </a:t>
            </a:r>
          </a:p>
        </p:txBody>
      </p:sp>
      <p:pic>
        <p:nvPicPr>
          <p:cNvPr id="7" name="Picture 6" descr="khirbet qeiyafa with draw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5822890" cy="4173071"/>
          </a:xfrm>
          <a:prstGeom prst="rect">
            <a:avLst/>
          </a:prstGeom>
        </p:spPr>
      </p:pic>
      <p:cxnSp>
        <p:nvCxnSpPr>
          <p:cNvPr id="8" name="Straight Arrow Connector 7"/>
          <p:cNvCxnSpPr/>
          <p:nvPr/>
        </p:nvCxnSpPr>
        <p:spPr>
          <a:xfrm flipV="1">
            <a:off x="1035423" y="2695924"/>
            <a:ext cx="779080" cy="206399"/>
          </a:xfrm>
          <a:prstGeom prst="straightConnector1">
            <a:avLst/>
          </a:prstGeom>
          <a:ln w="57150">
            <a:solidFill>
              <a:srgbClr val="CC5E28"/>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4375627" y="5106379"/>
            <a:ext cx="424973" cy="571784"/>
          </a:xfrm>
          <a:prstGeom prst="straightConnector1">
            <a:avLst/>
          </a:prstGeom>
          <a:ln w="57150">
            <a:solidFill>
              <a:srgbClr val="CC5E28"/>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280090" y="1219199"/>
            <a:ext cx="2715992" cy="5078313"/>
          </a:xfrm>
          <a:prstGeom prst="rect">
            <a:avLst/>
          </a:prstGeom>
        </p:spPr>
        <p:txBody>
          <a:bodyPr wrap="square">
            <a:spAutoFit/>
          </a:bodyPr>
          <a:lstStyle/>
          <a:p>
            <a:r>
              <a:rPr lang="en-US" dirty="0"/>
              <a:t>What was the ancient name of Khirbet </a:t>
            </a:r>
            <a:r>
              <a:rPr lang="en-US" dirty="0" err="1"/>
              <a:t>Qeiyafa</a:t>
            </a:r>
            <a:r>
              <a:rPr lang="en-US" dirty="0"/>
              <a:t>? We suggest that it was the Biblical site of </a:t>
            </a:r>
            <a:r>
              <a:rPr lang="en-US" dirty="0" err="1"/>
              <a:t>Sha’arayim</a:t>
            </a:r>
            <a:r>
              <a:rPr lang="en-US" dirty="0"/>
              <a:t>, mentioned twice as located in the Valley of </a:t>
            </a:r>
            <a:r>
              <a:rPr lang="en-US" dirty="0" err="1"/>
              <a:t>Elah</a:t>
            </a:r>
            <a:r>
              <a:rPr lang="en-US" dirty="0"/>
              <a:t>, twice connected with David and specifically as part of the David and Goliath story in 1 Samuel 17:52. The name </a:t>
            </a:r>
            <a:r>
              <a:rPr lang="en-US" dirty="0" err="1"/>
              <a:t>Sha’arayim</a:t>
            </a:r>
            <a:r>
              <a:rPr lang="en-US" dirty="0"/>
              <a:t> means “two gates,” and indeed Khirbet </a:t>
            </a:r>
            <a:r>
              <a:rPr lang="en-US" dirty="0" err="1"/>
              <a:t>Qeiyafa</a:t>
            </a:r>
            <a:r>
              <a:rPr lang="en-US" dirty="0"/>
              <a:t> had two gates, a phenomenon not found in any other small city of this period.</a:t>
            </a:r>
          </a:p>
        </p:txBody>
      </p:sp>
      <p:sp>
        <p:nvSpPr>
          <p:cNvPr id="10" name="Rectangle 9"/>
          <p:cNvSpPr/>
          <p:nvPr/>
        </p:nvSpPr>
        <p:spPr>
          <a:xfrm>
            <a:off x="457200" y="5872970"/>
            <a:ext cx="5822890" cy="584775"/>
          </a:xfrm>
          <a:prstGeom prst="rect">
            <a:avLst/>
          </a:prstGeom>
        </p:spPr>
        <p:txBody>
          <a:bodyPr wrap="square">
            <a:spAutoFit/>
          </a:bodyPr>
          <a:lstStyle/>
          <a:p>
            <a:pPr algn="ctr"/>
            <a:r>
              <a:rPr lang="en-US" sz="1600" dirty="0"/>
              <a:t>Biblical Archaeology Review 39:6, November/December 2013</a:t>
            </a:r>
          </a:p>
          <a:p>
            <a:pPr algn="ctr"/>
            <a:r>
              <a:rPr lang="en-US" sz="1600" dirty="0">
                <a:solidFill>
                  <a:srgbClr val="CC5E28"/>
                </a:solidFill>
              </a:rPr>
              <a:t>An Ending and a Beginning</a:t>
            </a:r>
          </a:p>
        </p:txBody>
      </p:sp>
    </p:spTree>
    <p:extLst>
      <p:ext uri="{BB962C8B-B14F-4D97-AF65-F5344CB8AC3E}">
        <p14:creationId xmlns:p14="http://schemas.microsoft.com/office/powerpoint/2010/main" val="1573668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smtClean="0">
                <a:solidFill>
                  <a:srgbClr val="046380"/>
                </a:solidFill>
              </a:rPr>
              <a:t>The </a:t>
            </a:r>
            <a:r>
              <a:rPr lang="en-US" sz="4400" b="1" dirty="0" err="1" smtClean="0">
                <a:solidFill>
                  <a:srgbClr val="046380"/>
                </a:solidFill>
              </a:rPr>
              <a:t>Eshtemoa</a:t>
            </a:r>
            <a:r>
              <a:rPr lang="en-US" sz="4400" b="1" dirty="0" smtClean="0">
                <a:solidFill>
                  <a:srgbClr val="046380"/>
                </a:solidFill>
              </a:rPr>
              <a:t> Silver Hoard</a:t>
            </a:r>
            <a:br>
              <a:rPr lang="en-US" sz="4400" b="1" dirty="0" smtClean="0">
                <a:solidFill>
                  <a:srgbClr val="046380"/>
                </a:solidFill>
              </a:rPr>
            </a:br>
            <a:r>
              <a:rPr lang="en-US" sz="4400" b="1" dirty="0" smtClean="0">
                <a:solidFill>
                  <a:srgbClr val="046380"/>
                </a:solidFill>
              </a:rPr>
              <a:t>10</a:t>
            </a:r>
            <a:r>
              <a:rPr lang="en-US" sz="4400" b="1" baseline="30000" dirty="0" smtClean="0">
                <a:solidFill>
                  <a:srgbClr val="046380"/>
                </a:solidFill>
              </a:rPr>
              <a:t>th</a:t>
            </a:r>
            <a:r>
              <a:rPr lang="en-US" sz="4400" b="1" dirty="0" smtClean="0">
                <a:solidFill>
                  <a:srgbClr val="046380"/>
                </a:solidFill>
              </a:rPr>
              <a:t>-8</a:t>
            </a:r>
            <a:r>
              <a:rPr lang="en-US" sz="4400" b="1" baseline="30000" dirty="0" smtClean="0">
                <a:solidFill>
                  <a:srgbClr val="046380"/>
                </a:solidFill>
              </a:rPr>
              <a:t>th</a:t>
            </a:r>
            <a:r>
              <a:rPr lang="en-US" sz="4400" b="1" dirty="0" smtClean="0">
                <a:solidFill>
                  <a:srgbClr val="046380"/>
                </a:solidFill>
              </a:rPr>
              <a:t> Century BC</a:t>
            </a:r>
            <a:endParaRPr lang="en-US" sz="4400" b="1" dirty="0">
              <a:solidFill>
                <a:srgbClr val="046380"/>
              </a:solidFill>
            </a:endParaRPr>
          </a:p>
        </p:txBody>
      </p:sp>
      <p:sp>
        <p:nvSpPr>
          <p:cNvPr id="3" name="Content Placeholder 2"/>
          <p:cNvSpPr>
            <a:spLocks noGrp="1"/>
          </p:cNvSpPr>
          <p:nvPr>
            <p:ph sz="quarter" idx="1"/>
          </p:nvPr>
        </p:nvSpPr>
        <p:spPr>
          <a:xfrm>
            <a:off x="457199" y="1600200"/>
            <a:ext cx="4440115" cy="3872753"/>
          </a:xfrm>
        </p:spPr>
        <p:txBody>
          <a:bodyPr>
            <a:normAutofit lnSpcReduction="10000"/>
          </a:bodyPr>
          <a:lstStyle/>
          <a:p>
            <a:pPr marL="0" indent="0">
              <a:buNone/>
            </a:pPr>
            <a:r>
              <a:rPr lang="it-IT" sz="2200" b="1" dirty="0" smtClean="0"/>
              <a:t>1 Samuel 30:26-28</a:t>
            </a:r>
          </a:p>
          <a:p>
            <a:pPr marL="0" indent="0">
              <a:buNone/>
            </a:pPr>
            <a:endParaRPr lang="it-IT" sz="2200" b="1" dirty="0" smtClean="0"/>
          </a:p>
          <a:p>
            <a:pPr marL="0" indent="0">
              <a:buNone/>
            </a:pPr>
            <a:r>
              <a:rPr lang="en-US" sz="2200" i="1" dirty="0" smtClean="0"/>
              <a:t>“When David reached </a:t>
            </a:r>
            <a:r>
              <a:rPr lang="en-US" sz="2200" i="1" dirty="0" err="1" smtClean="0"/>
              <a:t>Ziklag</a:t>
            </a:r>
            <a:r>
              <a:rPr lang="en-US" sz="2200" i="1" dirty="0" smtClean="0"/>
              <a:t>, he sent some of the spoil to the elders of Judah [and] to his friends, saying, ‘This is a present for you from our spoil of the enemies of the Lord.’ [He sent the spoil to the elders] in Bethel, </a:t>
            </a:r>
            <a:r>
              <a:rPr lang="en-US" sz="2200" i="1" dirty="0" err="1" smtClean="0"/>
              <a:t>Ramoth-negeb</a:t>
            </a:r>
            <a:r>
              <a:rPr lang="en-US" sz="2200" i="1" dirty="0" smtClean="0"/>
              <a:t>, and </a:t>
            </a:r>
            <a:r>
              <a:rPr lang="en-US" sz="2200" i="1" dirty="0" err="1" smtClean="0"/>
              <a:t>Jattir</a:t>
            </a:r>
            <a:r>
              <a:rPr lang="en-US" sz="2200" i="1" dirty="0" smtClean="0"/>
              <a:t>; in </a:t>
            </a:r>
            <a:r>
              <a:rPr lang="en-US" sz="2200" i="1" dirty="0" err="1" smtClean="0"/>
              <a:t>Aroer</a:t>
            </a:r>
            <a:r>
              <a:rPr lang="en-US" sz="2200" i="1" dirty="0" smtClean="0"/>
              <a:t>, </a:t>
            </a:r>
            <a:r>
              <a:rPr lang="en-US" sz="2200" i="1" dirty="0" err="1" smtClean="0"/>
              <a:t>Siphmoth</a:t>
            </a:r>
            <a:r>
              <a:rPr lang="en-US" sz="2200" i="1" dirty="0" smtClean="0"/>
              <a:t>, and </a:t>
            </a:r>
            <a:r>
              <a:rPr lang="en-US" sz="2200" i="1" dirty="0" err="1" smtClean="0"/>
              <a:t>Eshtemoa</a:t>
            </a:r>
            <a:r>
              <a:rPr lang="en-US" sz="2200" i="1" dirty="0" smtClean="0"/>
              <a:t> … all the places where David and his men had roamed”</a:t>
            </a:r>
            <a:endParaRPr lang="en-US" sz="2200" i="1" dirty="0"/>
          </a:p>
        </p:txBody>
      </p:sp>
      <p:pic>
        <p:nvPicPr>
          <p:cNvPr id="6" name="Picture 5"/>
          <p:cNvPicPr>
            <a:picLocks noChangeAspect="1"/>
          </p:cNvPicPr>
          <p:nvPr/>
        </p:nvPicPr>
        <p:blipFill>
          <a:blip r:embed="rId2"/>
          <a:stretch>
            <a:fillRect/>
          </a:stretch>
        </p:blipFill>
        <p:spPr>
          <a:xfrm>
            <a:off x="5053442" y="1600200"/>
            <a:ext cx="3633358" cy="2248754"/>
          </a:xfrm>
          <a:prstGeom prst="rect">
            <a:avLst/>
          </a:prstGeom>
        </p:spPr>
      </p:pic>
      <p:pic>
        <p:nvPicPr>
          <p:cNvPr id="7" name="Picture 6"/>
          <p:cNvPicPr>
            <a:picLocks noChangeAspect="1"/>
          </p:cNvPicPr>
          <p:nvPr/>
        </p:nvPicPr>
        <p:blipFill>
          <a:blip r:embed="rId3"/>
          <a:stretch>
            <a:fillRect/>
          </a:stretch>
        </p:blipFill>
        <p:spPr>
          <a:xfrm>
            <a:off x="5053442" y="3938588"/>
            <a:ext cx="3633358" cy="2577014"/>
          </a:xfrm>
          <a:prstGeom prst="rect">
            <a:avLst/>
          </a:prstGeom>
        </p:spPr>
      </p:pic>
      <p:sp>
        <p:nvSpPr>
          <p:cNvPr id="5" name="Rectangle 4"/>
          <p:cNvSpPr/>
          <p:nvPr/>
        </p:nvSpPr>
        <p:spPr>
          <a:xfrm>
            <a:off x="457199" y="5193850"/>
            <a:ext cx="4572000" cy="830997"/>
          </a:xfrm>
          <a:prstGeom prst="rect">
            <a:avLst/>
          </a:prstGeom>
        </p:spPr>
        <p:txBody>
          <a:bodyPr>
            <a:spAutoFit/>
          </a:bodyPr>
          <a:lstStyle/>
          <a:p>
            <a:r>
              <a:rPr lang="en-US" sz="1600" dirty="0">
                <a:solidFill>
                  <a:schemeClr val="tx1">
                    <a:lumMod val="85000"/>
                    <a:lumOff val="15000"/>
                  </a:schemeClr>
                </a:solidFill>
              </a:rPr>
              <a:t>The style of the script and the shape of the vessels date the jars to the late 10th–8th centuries B.C.—after the reign of David.</a:t>
            </a:r>
          </a:p>
        </p:txBody>
      </p:sp>
      <p:sp>
        <p:nvSpPr>
          <p:cNvPr id="8" name="Rectangle 7"/>
          <p:cNvSpPr/>
          <p:nvPr/>
        </p:nvSpPr>
        <p:spPr>
          <a:xfrm>
            <a:off x="325314" y="6024847"/>
            <a:ext cx="4572000" cy="738664"/>
          </a:xfrm>
          <a:prstGeom prst="rect">
            <a:avLst/>
          </a:prstGeom>
        </p:spPr>
        <p:txBody>
          <a:bodyPr>
            <a:spAutoFit/>
          </a:bodyPr>
          <a:lstStyle/>
          <a:p>
            <a:pPr algn="ctr"/>
            <a:r>
              <a:rPr lang="en-US" sz="1400" dirty="0">
                <a:solidFill>
                  <a:schemeClr val="tx1">
                    <a:lumMod val="85000"/>
                    <a:lumOff val="15000"/>
                  </a:schemeClr>
                </a:solidFill>
              </a:rPr>
              <a:t>Biblical Archaeology Review 13:6, November/December 1987</a:t>
            </a:r>
          </a:p>
          <a:p>
            <a:pPr algn="ctr"/>
            <a:r>
              <a:rPr lang="en-US" sz="1400" dirty="0">
                <a:solidFill>
                  <a:srgbClr val="CC5E28"/>
                </a:solidFill>
              </a:rPr>
              <a:t>The Mysterious Silver Hoard from </a:t>
            </a:r>
            <a:r>
              <a:rPr lang="en-US" sz="1400" dirty="0" err="1">
                <a:solidFill>
                  <a:srgbClr val="CC5E28"/>
                </a:solidFill>
              </a:rPr>
              <a:t>Eshtemoa</a:t>
            </a:r>
            <a:endParaRPr lang="en-US" sz="1400" dirty="0">
              <a:solidFill>
                <a:srgbClr val="CC5E28"/>
              </a:solidFill>
            </a:endParaRPr>
          </a:p>
        </p:txBody>
      </p:sp>
    </p:spTree>
    <p:extLst>
      <p:ext uri="{BB962C8B-B14F-4D97-AF65-F5344CB8AC3E}">
        <p14:creationId xmlns:p14="http://schemas.microsoft.com/office/powerpoint/2010/main" val="385461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err="1">
                <a:solidFill>
                  <a:srgbClr val="046380"/>
                </a:solidFill>
              </a:rPr>
              <a:t>Jebusite</a:t>
            </a:r>
            <a:r>
              <a:rPr lang="en-US" sz="4000" b="1" dirty="0">
                <a:solidFill>
                  <a:srgbClr val="046380"/>
                </a:solidFill>
              </a:rPr>
              <a:t> Water Shaft Discovered in the City of </a:t>
            </a:r>
            <a:r>
              <a:rPr lang="en-US" sz="4000" b="1" dirty="0" smtClean="0">
                <a:solidFill>
                  <a:srgbClr val="046380"/>
                </a:solidFill>
              </a:rPr>
              <a:t>David in 1867</a:t>
            </a:r>
            <a:endParaRPr lang="en-US" sz="4000" b="1" dirty="0">
              <a:solidFill>
                <a:srgbClr val="046380"/>
              </a:solidFill>
            </a:endParaRPr>
          </a:p>
        </p:txBody>
      </p:sp>
      <p:sp>
        <p:nvSpPr>
          <p:cNvPr id="3" name="TextBox 2"/>
          <p:cNvSpPr txBox="1"/>
          <p:nvPr/>
        </p:nvSpPr>
        <p:spPr>
          <a:xfrm>
            <a:off x="2100634" y="6260026"/>
            <a:ext cx="4942732" cy="523220"/>
          </a:xfrm>
          <a:prstGeom prst="rect">
            <a:avLst/>
          </a:prstGeom>
          <a:noFill/>
        </p:spPr>
        <p:txBody>
          <a:bodyPr wrap="square" rtlCol="0">
            <a:spAutoFit/>
          </a:bodyPr>
          <a:lstStyle/>
          <a:p>
            <a:pPr algn="ctr"/>
            <a:r>
              <a:rPr lang="en-US" sz="1400" dirty="0">
                <a:cs typeface="Book Antiqua"/>
              </a:rPr>
              <a:t>Biblical Archaeology Review 29:5, September/October 2003</a:t>
            </a:r>
          </a:p>
          <a:p>
            <a:pPr algn="ctr"/>
            <a:r>
              <a:rPr lang="en-US" sz="1400" dirty="0">
                <a:solidFill>
                  <a:srgbClr val="CC5E28"/>
                </a:solidFill>
                <a:cs typeface="Book Antiqua"/>
              </a:rPr>
              <a:t>Warren’s Shaft</a:t>
            </a:r>
            <a:endParaRPr lang="en-US" sz="1400" dirty="0">
              <a:solidFill>
                <a:srgbClr val="CC5E28"/>
              </a:solidFill>
              <a:latin typeface="Book Antiqua"/>
              <a:cs typeface="Book Antiqua"/>
            </a:endParaRPr>
          </a:p>
        </p:txBody>
      </p:sp>
      <p:sp>
        <p:nvSpPr>
          <p:cNvPr id="5" name="Rectangle 4"/>
          <p:cNvSpPr/>
          <p:nvPr/>
        </p:nvSpPr>
        <p:spPr>
          <a:xfrm>
            <a:off x="457200" y="1579094"/>
            <a:ext cx="5230906" cy="2800767"/>
          </a:xfrm>
          <a:prstGeom prst="rect">
            <a:avLst/>
          </a:prstGeom>
        </p:spPr>
        <p:txBody>
          <a:bodyPr wrap="square">
            <a:spAutoFit/>
          </a:bodyPr>
          <a:lstStyle/>
          <a:p>
            <a:r>
              <a:rPr lang="en-US" sz="2200" b="1" dirty="0" smtClean="0"/>
              <a:t>2 Samuel 5:7-8</a:t>
            </a:r>
          </a:p>
          <a:p>
            <a:endParaRPr lang="en-US" sz="2200" b="1" dirty="0" smtClean="0"/>
          </a:p>
          <a:p>
            <a:r>
              <a:rPr lang="en-US" sz="2200" i="1" dirty="0"/>
              <a:t> </a:t>
            </a:r>
            <a:r>
              <a:rPr lang="en-US" sz="2200" i="1" dirty="0" smtClean="0"/>
              <a:t>“Nevertheless</a:t>
            </a:r>
            <a:r>
              <a:rPr lang="en-US" sz="2200" i="1" dirty="0"/>
              <a:t>, David captured the </a:t>
            </a:r>
            <a:r>
              <a:rPr lang="en-US" sz="2200" i="1" dirty="0" smtClean="0"/>
              <a:t>fortress </a:t>
            </a:r>
            <a:r>
              <a:rPr lang="en-US" sz="2200" i="1" dirty="0"/>
              <a:t>of Zion—which is the City of </a:t>
            </a:r>
            <a:r>
              <a:rPr lang="en-US" sz="2200" i="1" dirty="0" smtClean="0"/>
              <a:t>David. </a:t>
            </a:r>
            <a:r>
              <a:rPr lang="en-US" sz="2200" i="1" dirty="0"/>
              <a:t>On that day David had said, “Anyone who conquers the </a:t>
            </a:r>
            <a:r>
              <a:rPr lang="en-US" sz="2200" i="1" dirty="0" err="1"/>
              <a:t>Jebusites</a:t>
            </a:r>
            <a:r>
              <a:rPr lang="en-US" sz="2200" i="1" dirty="0"/>
              <a:t> will have to use the </a:t>
            </a:r>
            <a:r>
              <a:rPr lang="en-US" sz="2200" b="1" i="1" dirty="0">
                <a:solidFill>
                  <a:srgbClr val="CC5E28"/>
                </a:solidFill>
              </a:rPr>
              <a:t>water shaft</a:t>
            </a:r>
            <a:r>
              <a:rPr lang="en-US" sz="2200" b="1" i="1" dirty="0">
                <a:solidFill>
                  <a:schemeClr val="accent2"/>
                </a:solidFill>
              </a:rPr>
              <a:t> </a:t>
            </a:r>
            <a:r>
              <a:rPr lang="en-US" sz="2200" i="1" dirty="0"/>
              <a:t>to reach those ‘lame and blind’ who are David’s enemies</a:t>
            </a:r>
            <a:r>
              <a:rPr lang="en-US" sz="2200" i="1" dirty="0" smtClean="0"/>
              <a:t>. ”</a:t>
            </a:r>
            <a:endParaRPr lang="en-US" sz="2200"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894" y="1417637"/>
            <a:ext cx="2944906" cy="4801477"/>
          </a:xfrm>
          <a:prstGeom prst="rect">
            <a:avLst/>
          </a:prstGeom>
        </p:spPr>
      </p:pic>
      <p:sp>
        <p:nvSpPr>
          <p:cNvPr id="6" name="Rectangle 5"/>
          <p:cNvSpPr/>
          <p:nvPr/>
        </p:nvSpPr>
        <p:spPr>
          <a:xfrm>
            <a:off x="457200" y="4379861"/>
            <a:ext cx="4572000" cy="2031325"/>
          </a:xfrm>
          <a:prstGeom prst="rect">
            <a:avLst/>
          </a:prstGeom>
        </p:spPr>
        <p:txBody>
          <a:bodyPr>
            <a:spAutoFit/>
          </a:bodyPr>
          <a:lstStyle/>
          <a:p>
            <a:r>
              <a:rPr lang="en-US" sz="1400" dirty="0"/>
              <a:t>That Warren’s Shaft—named for the British explorer and engineer who discovered it in 1867—is the much-disputed </a:t>
            </a:r>
            <a:r>
              <a:rPr lang="en-US" sz="1400" dirty="0" err="1"/>
              <a:t>tsinnor</a:t>
            </a:r>
            <a:r>
              <a:rPr lang="en-US" sz="1400" dirty="0"/>
              <a:t> was a viable suggestion until the studies conducted by the late </a:t>
            </a:r>
            <a:r>
              <a:rPr lang="en-US" sz="1400" dirty="0" err="1"/>
              <a:t>Yigal</a:t>
            </a:r>
            <a:r>
              <a:rPr lang="en-US" sz="1400" dirty="0"/>
              <a:t> Shiloh in the 1980s proved otherwise. Shiloh concluded—after which it was generally accepted—that the Warren’s Shaft system was not created until the time of the Divided Monarchy, in Iron Age II, long after David’s conquest of the city.</a:t>
            </a:r>
          </a:p>
        </p:txBody>
      </p:sp>
    </p:spTree>
    <p:extLst>
      <p:ext uri="{BB962C8B-B14F-4D97-AF65-F5344CB8AC3E}">
        <p14:creationId xmlns:p14="http://schemas.microsoft.com/office/powerpoint/2010/main" val="38355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2724" y="1506739"/>
            <a:ext cx="4686816" cy="3877815"/>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2 Samuel 12:30</a:t>
            </a:r>
          </a:p>
          <a:p>
            <a:pPr marL="0" marR="0" lvl="0" indent="0" defTabSz="914400" eaLnBrk="1" fontAlgn="auto" latinLnBrk="0" hangingPunct="1">
              <a:lnSpc>
                <a:spcPct val="100000"/>
              </a:lnSpc>
              <a:spcBef>
                <a:spcPts val="0"/>
              </a:spcBef>
              <a:spcAft>
                <a:spcPts val="0"/>
              </a:spcAft>
              <a:buClrTx/>
              <a:buSzTx/>
              <a:buFontTx/>
              <a:buNone/>
              <a:tabLst/>
              <a:defRPr/>
            </a:pPr>
            <a:endParaRPr lang="en-US" b="1" i="1" dirty="0"/>
          </a:p>
          <a:p>
            <a:pPr marL="0" lvl="0" indent="0">
              <a:spcBef>
                <a:spcPts val="0"/>
              </a:spcBef>
              <a:buClrTx/>
              <a:buNone/>
            </a:pPr>
            <a:r>
              <a:rPr lang="en-US" i="1" dirty="0" smtClean="0"/>
              <a:t>“And </a:t>
            </a:r>
            <a:r>
              <a:rPr lang="en-US" i="1" dirty="0"/>
              <a:t>he took the </a:t>
            </a:r>
            <a:r>
              <a:rPr lang="en-US" b="1" i="1" dirty="0">
                <a:solidFill>
                  <a:srgbClr val="CC5E28"/>
                </a:solidFill>
              </a:rPr>
              <a:t>crown</a:t>
            </a:r>
            <a:r>
              <a:rPr lang="en-US" i="1" dirty="0"/>
              <a:t> of </a:t>
            </a:r>
            <a:r>
              <a:rPr lang="en-US" i="1" dirty="0" smtClean="0"/>
              <a:t>their </a:t>
            </a:r>
            <a:r>
              <a:rPr lang="en-US" dirty="0" smtClean="0"/>
              <a:t>(the </a:t>
            </a:r>
            <a:r>
              <a:rPr lang="en-US" b="1" dirty="0" smtClean="0">
                <a:solidFill>
                  <a:srgbClr val="CC5E28"/>
                </a:solidFill>
              </a:rPr>
              <a:t>Ammonites</a:t>
            </a:r>
            <a:r>
              <a:rPr lang="en-US" dirty="0" smtClean="0"/>
              <a:t>) </a:t>
            </a:r>
            <a:r>
              <a:rPr lang="en-US" i="1" dirty="0"/>
              <a:t>king from his head; the weight of it was a talent of gold, and in it was a precious stone; and it was placed on David's head</a:t>
            </a:r>
            <a:r>
              <a:rPr lang="en-US" i="1" dirty="0" smtClean="0"/>
              <a:t>.”</a:t>
            </a:r>
            <a:endParaRPr lang="en-US" b="1" i="1" dirty="0"/>
          </a:p>
        </p:txBody>
      </p:sp>
      <p:sp>
        <p:nvSpPr>
          <p:cNvPr id="3" name="Title 2"/>
          <p:cNvSpPr>
            <a:spLocks noGrp="1"/>
          </p:cNvSpPr>
          <p:nvPr>
            <p:ph type="title"/>
          </p:nvPr>
        </p:nvSpPr>
        <p:spPr>
          <a:xfrm>
            <a:off x="699248" y="262426"/>
            <a:ext cx="7756263" cy="1054250"/>
          </a:xfrm>
        </p:spPr>
        <p:txBody>
          <a:bodyPr/>
          <a:lstStyle/>
          <a:p>
            <a:r>
              <a:rPr lang="en-US" sz="4400" b="1" dirty="0" smtClean="0">
                <a:solidFill>
                  <a:srgbClr val="046380"/>
                </a:solidFill>
              </a:rPr>
              <a:t>Head of an Ammonite King</a:t>
            </a:r>
            <a:endParaRPr lang="en-US" sz="4400" b="1" dirty="0">
              <a:solidFill>
                <a:srgbClr val="046380"/>
              </a:solidFill>
            </a:endParaRPr>
          </a:p>
        </p:txBody>
      </p:sp>
      <p:pic>
        <p:nvPicPr>
          <p:cNvPr id="4" name="Picture 3"/>
          <p:cNvPicPr>
            <a:picLocks noChangeAspect="1"/>
          </p:cNvPicPr>
          <p:nvPr/>
        </p:nvPicPr>
        <p:blipFill>
          <a:blip r:embed="rId2"/>
          <a:stretch>
            <a:fillRect/>
          </a:stretch>
        </p:blipFill>
        <p:spPr>
          <a:xfrm>
            <a:off x="5069540" y="1316676"/>
            <a:ext cx="3574229" cy="4662038"/>
          </a:xfrm>
          <a:prstGeom prst="rect">
            <a:avLst/>
          </a:prstGeom>
        </p:spPr>
      </p:pic>
      <p:sp>
        <p:nvSpPr>
          <p:cNvPr id="6" name="TextBox 5"/>
          <p:cNvSpPr txBox="1"/>
          <p:nvPr/>
        </p:nvSpPr>
        <p:spPr>
          <a:xfrm>
            <a:off x="1125396" y="6112206"/>
            <a:ext cx="6903965" cy="646331"/>
          </a:xfrm>
          <a:prstGeom prst="rect">
            <a:avLst/>
          </a:prstGeom>
          <a:noFill/>
        </p:spPr>
        <p:txBody>
          <a:bodyPr wrap="square" rtlCol="0">
            <a:spAutoFit/>
          </a:bodyPr>
          <a:lstStyle/>
          <a:p>
            <a:pPr algn="ctr"/>
            <a:r>
              <a:rPr lang="en-US" dirty="0"/>
              <a:t>Biblical Archaeology Review 8:5, September/October 1982</a:t>
            </a:r>
          </a:p>
          <a:p>
            <a:pPr algn="ctr"/>
            <a:r>
              <a:rPr lang="en-US" dirty="0">
                <a:solidFill>
                  <a:srgbClr val="CC5E28"/>
                </a:solidFill>
              </a:rPr>
              <a:t>The Dayan Saga—The Man and His Archaeological Collection</a:t>
            </a:r>
          </a:p>
        </p:txBody>
      </p:sp>
      <p:sp>
        <p:nvSpPr>
          <p:cNvPr id="7" name="Rectangle 6"/>
          <p:cNvSpPr/>
          <p:nvPr/>
        </p:nvSpPr>
        <p:spPr>
          <a:xfrm>
            <a:off x="382723" y="4245173"/>
            <a:ext cx="4686817" cy="1923604"/>
          </a:xfrm>
          <a:prstGeom prst="rect">
            <a:avLst/>
          </a:prstGeom>
        </p:spPr>
        <p:txBody>
          <a:bodyPr wrap="square">
            <a:spAutoFit/>
          </a:bodyPr>
          <a:lstStyle/>
          <a:p>
            <a:r>
              <a:rPr lang="en-US" sz="1700" dirty="0"/>
              <a:t>The limestone head, bearing a crown, is said to have been unearthed in the vicinity of Amman, a name which even today preserves its Ammonite origin. The Ammonites lived east of the Jordan during the Israelite Monarchy and often came into conflict with the Israelite.</a:t>
            </a:r>
          </a:p>
        </p:txBody>
      </p:sp>
    </p:spTree>
    <p:extLst>
      <p:ext uri="{BB962C8B-B14F-4D97-AF65-F5344CB8AC3E}">
        <p14:creationId xmlns:p14="http://schemas.microsoft.com/office/powerpoint/2010/main" val="3943355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Travelogue.thmx</Template>
  <TotalTime>205435</TotalTime>
  <Words>2648</Words>
  <Application>Microsoft Office PowerPoint</Application>
  <PresentationFormat>On-screen Show (4:3)</PresentationFormat>
  <Paragraphs>193</Paragraphs>
  <Slides>26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Book Antiqua</vt:lpstr>
      <vt:lpstr>Calibri</vt:lpstr>
      <vt:lpstr>Times New Roman</vt:lpstr>
      <vt:lpstr>Wingdings</vt:lpstr>
      <vt:lpstr>Hardcover</vt:lpstr>
      <vt:lpstr>Early Kings</vt:lpstr>
      <vt:lpstr>Pool of Gibeon 11th Century BC</vt:lpstr>
      <vt:lpstr>Bethlehem Seal Impression 7th Century BC</vt:lpstr>
      <vt:lpstr>King Saul at Elah Valley? </vt:lpstr>
      <vt:lpstr>“Goliath” Inscribed on  Philistine Pottery 1000-850 BC</vt:lpstr>
      <vt:lpstr>Khirbet Qeiyafa Fortress </vt:lpstr>
      <vt:lpstr>The Eshtemoa Silver Hoard 10th-8th Century BC</vt:lpstr>
      <vt:lpstr>Jebusite Water Shaft Discovered in the City of David in 1867</vt:lpstr>
      <vt:lpstr>Head of an Ammonite King</vt:lpstr>
      <vt:lpstr>Hazael, King of Aram  848–805 BC</vt:lpstr>
      <vt:lpstr>The Tel Dan Stele</vt:lpstr>
      <vt:lpstr>King David’s Palace?</vt:lpstr>
      <vt:lpstr>Attention on the Temple Mount</vt:lpstr>
      <vt:lpstr>The Millo</vt:lpstr>
      <vt:lpstr>Figure from the Ancient Hittite Capital Found in Central Anatolia</vt:lpstr>
      <vt:lpstr>Bronze cymbals c. 14th century BC, Found at Tall al-‘Umayri</vt:lpstr>
      <vt:lpstr>Sarcophagus of Ahiram, Phoenician King of Byblos</vt:lpstr>
      <vt:lpstr>Elaborate Construction</vt:lpstr>
      <vt:lpstr>Solomon’s Temple</vt:lpstr>
      <vt:lpstr>Cedars of Lebanon</vt:lpstr>
      <vt:lpstr>Foundation Stone of the  Dome of the Rock</vt:lpstr>
      <vt:lpstr>The Walls of Solomon</vt:lpstr>
      <vt:lpstr>Solomon’s Casemate Walls To Fortify Other Cities</vt:lpstr>
      <vt:lpstr>Matching Gates</vt:lpstr>
      <vt:lpstr>PowerPoint Presentation</vt:lpstr>
      <vt:lpstr>Gezer Calendar c. 10th Century BC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George Blumenthal</dc:creator>
  <cp:keywords/>
  <dc:description/>
  <cp:lastModifiedBy>Keogh, Edward B</cp:lastModifiedBy>
  <cp:revision>1125</cp:revision>
  <cp:lastPrinted>2018-03-26T16:03:05Z</cp:lastPrinted>
  <dcterms:created xsi:type="dcterms:W3CDTF">2017-07-28T15:05:48Z</dcterms:created>
  <dcterms:modified xsi:type="dcterms:W3CDTF">2019-01-21T19:55:18Z</dcterms:modified>
  <cp:category/>
</cp:coreProperties>
</file>